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media/image47.jpg" ContentType="image/jpeg"/>
  <Override PartName="/ppt/media/image48.jp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8" r:id="rId2"/>
    <p:sldId id="271" r:id="rId3"/>
    <p:sldId id="263" r:id="rId4"/>
    <p:sldId id="269" r:id="rId5"/>
    <p:sldId id="287" r:id="rId6"/>
    <p:sldId id="304" r:id="rId7"/>
    <p:sldId id="324" r:id="rId8"/>
    <p:sldId id="325" r:id="rId9"/>
    <p:sldId id="307" r:id="rId10"/>
    <p:sldId id="326" r:id="rId11"/>
    <p:sldId id="308" r:id="rId12"/>
    <p:sldId id="296" r:id="rId13"/>
    <p:sldId id="319" r:id="rId14"/>
    <p:sldId id="327" r:id="rId15"/>
    <p:sldId id="328" r:id="rId16"/>
    <p:sldId id="320" r:id="rId17"/>
    <p:sldId id="329" r:id="rId18"/>
    <p:sldId id="330" r:id="rId19"/>
    <p:sldId id="321" r:id="rId20"/>
    <p:sldId id="322" r:id="rId21"/>
    <p:sldId id="331" r:id="rId22"/>
    <p:sldId id="323" r:id="rId23"/>
    <p:sldId id="293" r:id="rId24"/>
    <p:sldId id="280" r:id="rId25"/>
    <p:sldId id="318" r:id="rId26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D5D5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97" autoAdjust="0"/>
    <p:restoredTop sz="94660"/>
  </p:normalViewPr>
  <p:slideViewPr>
    <p:cSldViewPr>
      <p:cViewPr>
        <p:scale>
          <a:sx n="33" d="100"/>
          <a:sy n="33" d="100"/>
        </p:scale>
        <p:origin x="1602" y="52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jpeg>
</file>

<file path=ppt/media/image47.jpg>
</file>

<file path=ppt/media/image48.jpg>
</file>

<file path=ppt/media/image49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1C856F-118E-4DAC-AF8B-BD168E7EC128}" type="datetimeFigureOut">
              <a:rPr lang="en-PH" smtClean="0"/>
              <a:t>09/06/2022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741714-2B22-41F9-AAC3-71E3E135EC64}" type="slidenum">
              <a:rPr lang="en-PH" smtClean="0"/>
              <a:t>‹#›</a:t>
            </a:fld>
            <a:endParaRPr lang="en-P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1714-2B22-41F9-AAC3-71E3E135EC64}" type="slidenum">
              <a:rPr lang="en-PH" smtClean="0"/>
              <a:t>3</a:t>
            </a:fld>
            <a:endParaRPr lang="en-PH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1714-2B22-41F9-AAC3-71E3E135EC64}" type="slidenum">
              <a:rPr lang="en-PH" smtClean="0"/>
              <a:t>5</a:t>
            </a:fld>
            <a:endParaRPr lang="en-PH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1714-2B22-41F9-AAC3-71E3E135EC64}" type="slidenum">
              <a:rPr lang="en-PH" smtClean="0"/>
              <a:t>16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65946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1714-2B22-41F9-AAC3-71E3E135EC64}" type="slidenum">
              <a:rPr lang="en-PH" smtClean="0"/>
              <a:t>25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38539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6/9/2022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000" b="1" i="0">
                <a:solidFill>
                  <a:srgbClr val="111B1D"/>
                </a:solidFill>
                <a:latin typeface="Verdana" panose="020B0604030504040204"/>
                <a:cs typeface="Verdana" panose="020B060403050404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8000" b="1" i="0">
                <a:solidFill>
                  <a:srgbClr val="111B1D"/>
                </a:solidFill>
                <a:latin typeface="Verdana" panose="020B0604030504040204"/>
                <a:cs typeface="Verdana" panose="020B0604030504040204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6/9/2022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000" b="1" i="0">
                <a:solidFill>
                  <a:srgbClr val="111B1D"/>
                </a:solidFill>
                <a:latin typeface="Verdana" panose="020B0604030504040204"/>
                <a:cs typeface="Verdana" panose="020B060403050404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6/9/2022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000" b="1" i="0">
                <a:solidFill>
                  <a:srgbClr val="111B1D"/>
                </a:solidFill>
                <a:latin typeface="Verdana" panose="020B0604030504040204"/>
                <a:cs typeface="Verdana" panose="020B060403050404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6/9/2022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6/9/2022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724296" y="2136878"/>
            <a:ext cx="9523095" cy="34734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0" b="1" i="0">
                <a:solidFill>
                  <a:srgbClr val="111B1D"/>
                </a:solidFill>
                <a:latin typeface="Verdana" panose="020B0604030504040204"/>
                <a:cs typeface="Verdana" panose="020B060403050404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724296" y="2136878"/>
            <a:ext cx="9523095" cy="34734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0" b="1" i="0">
                <a:solidFill>
                  <a:srgbClr val="111B1D"/>
                </a:solidFill>
                <a:latin typeface="Verdana" panose="020B0604030504040204"/>
                <a:cs typeface="Verdana" panose="020B0604030504040204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6/9/2022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jpeg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jpg"/><Relationship Id="rId5" Type="http://schemas.openxmlformats.org/officeDocument/2006/relationships/image" Target="../media/image47.jpg"/><Relationship Id="rId4" Type="http://schemas.openxmlformats.org/officeDocument/2006/relationships/image" Target="../media/image46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58"/>
          <a:stretch>
            <a:fillRect/>
          </a:stretch>
        </p:blipFill>
        <p:spPr>
          <a:xfrm rot="16200000">
            <a:off x="6781801" y="-7353300"/>
            <a:ext cx="4724399" cy="1828800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>
            <a:reflection blurRad="6350" stA="53000" endPos="55000" dir="5400000" sy="-100000" algn="bl" rotWithShape="0"/>
          </a:effectLst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79863" y="571500"/>
            <a:ext cx="8763000" cy="5772093"/>
          </a:xfrm>
          <a:prstGeom prst="rect">
            <a:avLst/>
          </a:prstGeom>
        </p:spPr>
        <p:txBody>
          <a:bodyPr vert="horz" wrap="square" lIns="0" tIns="128270" rIns="0" bIns="0" rtlCol="0">
            <a:spAutoFit/>
          </a:bodyPr>
          <a:lstStyle/>
          <a:p>
            <a:pPr marL="12700" marR="5080">
              <a:lnSpc>
                <a:spcPts val="8780"/>
              </a:lnSpc>
              <a:spcBef>
                <a:spcPts val="1010"/>
              </a:spcBef>
            </a:pPr>
            <a:r>
              <a:rPr lang="en-PH" spc="-900" dirty="0">
                <a:solidFill>
                  <a:schemeClr val="bg1">
                    <a:lumMod val="95000"/>
                  </a:schemeClr>
                </a:solidFill>
              </a:rPr>
              <a:t>EDA to Typhoon Mitigation and Response </a:t>
            </a:r>
            <a:r>
              <a:rPr lang="en-PH" spc="-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Framework (TMRF)</a:t>
            </a:r>
            <a:endParaRPr spc="-585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object 7"/>
          <p:cNvSpPr/>
          <p:nvPr/>
        </p:nvSpPr>
        <p:spPr>
          <a:xfrm>
            <a:off x="609600" y="7524750"/>
            <a:ext cx="1485900" cy="57150"/>
          </a:xfrm>
          <a:custGeom>
            <a:avLst/>
            <a:gdLst/>
            <a:ahLst/>
            <a:cxnLst/>
            <a:rect l="l" t="t" r="r" b="b"/>
            <a:pathLst>
              <a:path w="1485900" h="57150">
                <a:moveTo>
                  <a:pt x="1485899" y="57149"/>
                </a:moveTo>
                <a:lnTo>
                  <a:pt x="0" y="57149"/>
                </a:lnTo>
                <a:lnTo>
                  <a:pt x="0" y="0"/>
                </a:lnTo>
                <a:lnTo>
                  <a:pt x="1485899" y="0"/>
                </a:lnTo>
                <a:lnTo>
                  <a:pt x="1485899" y="57149"/>
                </a:lnTo>
                <a:close/>
              </a:path>
            </a:pathLst>
          </a:custGeom>
          <a:solidFill>
            <a:srgbClr val="F4172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7600" y="2473349"/>
            <a:ext cx="6533536" cy="731835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2" name="object 8"/>
          <p:cNvSpPr txBox="1"/>
          <p:nvPr/>
        </p:nvSpPr>
        <p:spPr>
          <a:xfrm>
            <a:off x="2211001" y="7048500"/>
            <a:ext cx="5486400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PH" sz="2400" b="1" spc="185" dirty="0">
                <a:solidFill>
                  <a:srgbClr val="111B1D"/>
                </a:solidFill>
                <a:latin typeface="Tahoma" panose="020B0604030504040204"/>
                <a:cs typeface="Tahoma" panose="020B0604030504040204"/>
              </a:rPr>
              <a:t>TEAM TYPHOON ANALYST</a:t>
            </a:r>
            <a:endParaRPr sz="2400" dirty="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14" name="object 7"/>
          <p:cNvSpPr txBox="1"/>
          <p:nvPr/>
        </p:nvSpPr>
        <p:spPr>
          <a:xfrm>
            <a:off x="609600" y="7093510"/>
            <a:ext cx="2019364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35" dirty="0">
                <a:solidFill>
                  <a:srgbClr val="111B1D"/>
                </a:solidFill>
                <a:latin typeface="Verdana" panose="020B0604030504040204"/>
                <a:cs typeface="Verdana" panose="020B0604030504040204"/>
              </a:rPr>
              <a:t>P</a:t>
            </a:r>
            <a:r>
              <a:rPr spc="-140" dirty="0">
                <a:solidFill>
                  <a:srgbClr val="111B1D"/>
                </a:solidFill>
                <a:latin typeface="Verdana" panose="020B0604030504040204"/>
                <a:cs typeface="Verdana" panose="020B0604030504040204"/>
              </a:rPr>
              <a:t>r</a:t>
            </a:r>
            <a:r>
              <a:rPr spc="-105" dirty="0">
                <a:solidFill>
                  <a:srgbClr val="111B1D"/>
                </a:solidFill>
                <a:latin typeface="Verdana" panose="020B0604030504040204"/>
                <a:cs typeface="Verdana" panose="020B0604030504040204"/>
              </a:rPr>
              <a:t>e</a:t>
            </a:r>
            <a:r>
              <a:rPr spc="-40" dirty="0">
                <a:solidFill>
                  <a:srgbClr val="111B1D"/>
                </a:solidFill>
                <a:latin typeface="Verdana" panose="020B0604030504040204"/>
                <a:cs typeface="Verdana" panose="020B0604030504040204"/>
              </a:rPr>
              <a:t>s</a:t>
            </a:r>
            <a:r>
              <a:rPr spc="-105" dirty="0">
                <a:solidFill>
                  <a:srgbClr val="111B1D"/>
                </a:solidFill>
                <a:latin typeface="Verdana" panose="020B0604030504040204"/>
                <a:cs typeface="Verdana" panose="020B0604030504040204"/>
              </a:rPr>
              <a:t>e</a:t>
            </a:r>
            <a:r>
              <a:rPr spc="-95" dirty="0">
                <a:solidFill>
                  <a:srgbClr val="111B1D"/>
                </a:solidFill>
                <a:latin typeface="Verdana" panose="020B0604030504040204"/>
                <a:cs typeface="Verdana" panose="020B0604030504040204"/>
              </a:rPr>
              <a:t>n</a:t>
            </a:r>
            <a:r>
              <a:rPr spc="-90" dirty="0">
                <a:solidFill>
                  <a:srgbClr val="111B1D"/>
                </a:solidFill>
                <a:latin typeface="Verdana" panose="020B0604030504040204"/>
                <a:cs typeface="Verdana" panose="020B0604030504040204"/>
              </a:rPr>
              <a:t>t</a:t>
            </a:r>
            <a:r>
              <a:rPr spc="-105" dirty="0">
                <a:solidFill>
                  <a:srgbClr val="111B1D"/>
                </a:solidFill>
                <a:latin typeface="Verdana" panose="020B0604030504040204"/>
                <a:cs typeface="Verdana" panose="020B0604030504040204"/>
              </a:rPr>
              <a:t>e</a:t>
            </a:r>
            <a:r>
              <a:rPr spc="-60" dirty="0">
                <a:solidFill>
                  <a:srgbClr val="111B1D"/>
                </a:solidFill>
                <a:latin typeface="Verdana" panose="020B0604030504040204"/>
                <a:cs typeface="Verdana" panose="020B0604030504040204"/>
              </a:rPr>
              <a:t>d</a:t>
            </a:r>
            <a:r>
              <a:rPr spc="-170" dirty="0">
                <a:solidFill>
                  <a:srgbClr val="111B1D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pc="-40" dirty="0">
                <a:solidFill>
                  <a:srgbClr val="111B1D"/>
                </a:solidFill>
                <a:latin typeface="Verdana" panose="020B0604030504040204"/>
                <a:cs typeface="Verdana" panose="020B0604030504040204"/>
              </a:rPr>
              <a:t>b</a:t>
            </a:r>
            <a:r>
              <a:rPr spc="-150" dirty="0">
                <a:solidFill>
                  <a:srgbClr val="111B1D"/>
                </a:solidFill>
                <a:latin typeface="Verdana" panose="020B0604030504040204"/>
                <a:cs typeface="Verdana" panose="020B0604030504040204"/>
              </a:rPr>
              <a:t>y</a:t>
            </a:r>
            <a:r>
              <a:rPr lang="en-PH" spc="-150" dirty="0">
                <a:solidFill>
                  <a:srgbClr val="111B1D"/>
                </a:solidFill>
                <a:latin typeface="Verdana" panose="020B0604030504040204"/>
                <a:cs typeface="Verdana" panose="020B0604030504040204"/>
              </a:rPr>
              <a:t>:</a:t>
            </a:r>
            <a:endParaRPr dirty="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16" name="object 9"/>
          <p:cNvSpPr txBox="1"/>
          <p:nvPr/>
        </p:nvSpPr>
        <p:spPr>
          <a:xfrm>
            <a:off x="609595" y="7653180"/>
            <a:ext cx="2971810" cy="14430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22000"/>
              </a:lnSpc>
              <a:spcBef>
                <a:spcPts val="100"/>
              </a:spcBef>
            </a:pPr>
            <a:r>
              <a:rPr lang="en-PH" sz="1900" spc="-50" dirty="0">
                <a:solidFill>
                  <a:srgbClr val="111B1D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Alvaro, Gabriel </a:t>
            </a:r>
            <a:r>
              <a:rPr lang="en-PH" sz="1900" spc="-50" dirty="0" err="1">
                <a:solidFill>
                  <a:srgbClr val="111B1D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Edrian</a:t>
            </a:r>
            <a:endParaRPr lang="en-PH" sz="1900" spc="-50" dirty="0">
              <a:solidFill>
                <a:srgbClr val="111B1D"/>
              </a:solidFill>
              <a:latin typeface="Century Gothic" panose="020B0502020202020204" pitchFamily="34" charset="0"/>
              <a:cs typeface="Times New Roman" panose="02020603050405020304" pitchFamily="18" charset="0"/>
            </a:endParaRPr>
          </a:p>
          <a:p>
            <a:pPr marL="12700" marR="5080" algn="just">
              <a:lnSpc>
                <a:spcPct val="122000"/>
              </a:lnSpc>
              <a:spcBef>
                <a:spcPts val="100"/>
              </a:spcBef>
            </a:pPr>
            <a:r>
              <a:rPr lang="en-PH" sz="1900" spc="-50" dirty="0" err="1">
                <a:solidFill>
                  <a:srgbClr val="111B1D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Palis</a:t>
            </a:r>
            <a:r>
              <a:rPr lang="en-PH" sz="1900" spc="-50" dirty="0">
                <a:solidFill>
                  <a:srgbClr val="111B1D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, John Arthur </a:t>
            </a:r>
          </a:p>
          <a:p>
            <a:pPr marL="12700" marR="5080" algn="just">
              <a:lnSpc>
                <a:spcPct val="122000"/>
              </a:lnSpc>
              <a:spcBef>
                <a:spcPts val="100"/>
              </a:spcBef>
            </a:pPr>
            <a:r>
              <a:rPr lang="en-PH" sz="1900" spc="-50" dirty="0" err="1">
                <a:solidFill>
                  <a:srgbClr val="111B1D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Alangilan</a:t>
            </a:r>
            <a:r>
              <a:rPr lang="en-PH" sz="1900" spc="-50" dirty="0">
                <a:solidFill>
                  <a:srgbClr val="111B1D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, Christine Joy</a:t>
            </a:r>
          </a:p>
          <a:p>
            <a:pPr marL="12700" marR="5080" algn="just">
              <a:lnSpc>
                <a:spcPct val="122000"/>
              </a:lnSpc>
              <a:spcBef>
                <a:spcPts val="100"/>
              </a:spcBef>
            </a:pPr>
            <a:r>
              <a:rPr lang="en-PH" sz="1900" spc="-50" dirty="0">
                <a:solidFill>
                  <a:srgbClr val="111B1D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Guerra, Marian</a:t>
            </a:r>
            <a:endParaRPr sz="1900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2096848" y="8343900"/>
            <a:ext cx="5671748" cy="1752600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4" name="Rectangle 3"/>
          <p:cNvSpPr/>
          <p:nvPr/>
        </p:nvSpPr>
        <p:spPr>
          <a:xfrm>
            <a:off x="6096000" y="8343900"/>
            <a:ext cx="5671748" cy="1752600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2" name="object 2"/>
          <p:cNvSpPr/>
          <p:nvPr/>
        </p:nvSpPr>
        <p:spPr>
          <a:xfrm>
            <a:off x="0" y="0"/>
            <a:ext cx="5638800" cy="10287000"/>
          </a:xfrm>
          <a:custGeom>
            <a:avLst/>
            <a:gdLst/>
            <a:ahLst/>
            <a:cxnLst/>
            <a:rect l="l" t="t" r="r" b="b"/>
            <a:pathLst>
              <a:path w="4810125" h="10287000">
                <a:moveTo>
                  <a:pt x="481012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4810124" y="0"/>
                </a:lnTo>
                <a:lnTo>
                  <a:pt x="4810124" y="1028699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17" name="object 17"/>
          <p:cNvGrpSpPr/>
          <p:nvPr/>
        </p:nvGrpSpPr>
        <p:grpSpPr>
          <a:xfrm>
            <a:off x="951690" y="1028700"/>
            <a:ext cx="4175760" cy="9258300"/>
            <a:chOff x="951690" y="1028700"/>
            <a:chExt cx="4175760" cy="9258300"/>
          </a:xfrm>
        </p:grpSpPr>
        <p:sp>
          <p:nvSpPr>
            <p:cNvPr id="18" name="object 18"/>
            <p:cNvSpPr/>
            <p:nvPr/>
          </p:nvSpPr>
          <p:spPr>
            <a:xfrm>
              <a:off x="4489132" y="8144128"/>
              <a:ext cx="638175" cy="2143125"/>
            </a:xfrm>
            <a:custGeom>
              <a:avLst/>
              <a:gdLst/>
              <a:ahLst/>
              <a:cxnLst/>
              <a:rect l="l" t="t" r="r" b="b"/>
              <a:pathLst>
                <a:path w="638175" h="2143125">
                  <a:moveTo>
                    <a:pt x="627545" y="2142871"/>
                  </a:moveTo>
                  <a:lnTo>
                    <a:pt x="469595" y="1984133"/>
                  </a:lnTo>
                  <a:lnTo>
                    <a:pt x="319087" y="1832864"/>
                  </a:lnTo>
                  <a:lnTo>
                    <a:pt x="10642" y="2142871"/>
                  </a:lnTo>
                  <a:lnTo>
                    <a:pt x="161137" y="2142871"/>
                  </a:lnTo>
                  <a:lnTo>
                    <a:pt x="319087" y="1984133"/>
                  </a:lnTo>
                  <a:lnTo>
                    <a:pt x="477037" y="2142871"/>
                  </a:lnTo>
                  <a:lnTo>
                    <a:pt x="627545" y="2142871"/>
                  </a:lnTo>
                  <a:close/>
                </a:path>
                <a:path w="638175" h="2143125">
                  <a:moveTo>
                    <a:pt x="638175" y="1695348"/>
                  </a:moveTo>
                  <a:lnTo>
                    <a:pt x="319087" y="1374648"/>
                  </a:lnTo>
                  <a:lnTo>
                    <a:pt x="0" y="1695348"/>
                  </a:lnTo>
                  <a:lnTo>
                    <a:pt x="75260" y="1770976"/>
                  </a:lnTo>
                  <a:lnTo>
                    <a:pt x="319087" y="1525917"/>
                  </a:lnTo>
                  <a:lnTo>
                    <a:pt x="562927" y="1770976"/>
                  </a:lnTo>
                  <a:lnTo>
                    <a:pt x="638175" y="1695348"/>
                  </a:lnTo>
                  <a:close/>
                </a:path>
                <a:path w="638175" h="2143125">
                  <a:moveTo>
                    <a:pt x="638175" y="1237132"/>
                  </a:moveTo>
                  <a:lnTo>
                    <a:pt x="319087" y="916432"/>
                  </a:lnTo>
                  <a:lnTo>
                    <a:pt x="0" y="1237132"/>
                  </a:lnTo>
                  <a:lnTo>
                    <a:pt x="75260" y="1312760"/>
                  </a:lnTo>
                  <a:lnTo>
                    <a:pt x="319087" y="1067689"/>
                  </a:lnTo>
                  <a:lnTo>
                    <a:pt x="562927" y="1312760"/>
                  </a:lnTo>
                  <a:lnTo>
                    <a:pt x="638175" y="1237132"/>
                  </a:lnTo>
                  <a:close/>
                </a:path>
                <a:path w="638175" h="2143125">
                  <a:moveTo>
                    <a:pt x="638175" y="778916"/>
                  </a:moveTo>
                  <a:lnTo>
                    <a:pt x="319087" y="458216"/>
                  </a:lnTo>
                  <a:lnTo>
                    <a:pt x="0" y="778916"/>
                  </a:lnTo>
                  <a:lnTo>
                    <a:pt x="75260" y="854544"/>
                  </a:lnTo>
                  <a:lnTo>
                    <a:pt x="319087" y="609485"/>
                  </a:lnTo>
                  <a:lnTo>
                    <a:pt x="562927" y="854544"/>
                  </a:lnTo>
                  <a:lnTo>
                    <a:pt x="638175" y="778916"/>
                  </a:lnTo>
                  <a:close/>
                </a:path>
                <a:path w="638175" h="2143125">
                  <a:moveTo>
                    <a:pt x="638175" y="320700"/>
                  </a:moveTo>
                  <a:lnTo>
                    <a:pt x="319087" y="0"/>
                  </a:lnTo>
                  <a:lnTo>
                    <a:pt x="0" y="320700"/>
                  </a:lnTo>
                  <a:lnTo>
                    <a:pt x="75260" y="396328"/>
                  </a:lnTo>
                  <a:lnTo>
                    <a:pt x="319087" y="151269"/>
                  </a:lnTo>
                  <a:lnTo>
                    <a:pt x="562927" y="396328"/>
                  </a:lnTo>
                  <a:lnTo>
                    <a:pt x="638175" y="320700"/>
                  </a:lnTo>
                  <a:close/>
                </a:path>
              </a:pathLst>
            </a:custGeom>
            <a:solidFill>
              <a:schemeClr val="bg1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9" name="object 19"/>
            <p:cNvSpPr/>
            <p:nvPr/>
          </p:nvSpPr>
          <p:spPr>
            <a:xfrm>
              <a:off x="951687" y="1028712"/>
              <a:ext cx="466090" cy="304800"/>
            </a:xfrm>
            <a:custGeom>
              <a:avLst/>
              <a:gdLst/>
              <a:ahLst/>
              <a:cxnLst/>
              <a:rect l="l" t="t" r="r" b="b"/>
              <a:pathLst>
                <a:path w="466090" h="304800">
                  <a:moveTo>
                    <a:pt x="465823" y="254000"/>
                  </a:moveTo>
                  <a:lnTo>
                    <a:pt x="0" y="254000"/>
                  </a:lnTo>
                  <a:lnTo>
                    <a:pt x="0" y="304800"/>
                  </a:lnTo>
                  <a:lnTo>
                    <a:pt x="465823" y="304800"/>
                  </a:lnTo>
                  <a:lnTo>
                    <a:pt x="465823" y="254000"/>
                  </a:lnTo>
                  <a:close/>
                </a:path>
                <a:path w="466090" h="304800">
                  <a:moveTo>
                    <a:pt x="465823" y="127000"/>
                  </a:moveTo>
                  <a:lnTo>
                    <a:pt x="0" y="127000"/>
                  </a:lnTo>
                  <a:lnTo>
                    <a:pt x="0" y="177800"/>
                  </a:lnTo>
                  <a:lnTo>
                    <a:pt x="465823" y="177800"/>
                  </a:lnTo>
                  <a:lnTo>
                    <a:pt x="465823" y="127000"/>
                  </a:lnTo>
                  <a:close/>
                </a:path>
                <a:path w="466090" h="304800">
                  <a:moveTo>
                    <a:pt x="465823" y="0"/>
                  </a:moveTo>
                  <a:lnTo>
                    <a:pt x="0" y="0"/>
                  </a:lnTo>
                  <a:lnTo>
                    <a:pt x="0" y="50800"/>
                  </a:lnTo>
                  <a:lnTo>
                    <a:pt x="465823" y="50800"/>
                  </a:lnTo>
                  <a:lnTo>
                    <a:pt x="46582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17"/>
          <p:cNvSpPr txBox="1"/>
          <p:nvPr/>
        </p:nvSpPr>
        <p:spPr>
          <a:xfrm rot="5400000">
            <a:off x="2537575" y="-314474"/>
            <a:ext cx="923330" cy="5279120"/>
          </a:xfrm>
          <a:prstGeom prst="rect">
            <a:avLst/>
          </a:prstGeom>
        </p:spPr>
        <p:txBody>
          <a:bodyPr vert="vert270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PH" sz="6000" b="1" spc="-70" dirty="0">
                <a:solidFill>
                  <a:schemeClr val="accent4">
                    <a:lumMod val="50000"/>
                  </a:schemeClr>
                </a:solidFill>
                <a:latin typeface="Tahoma" panose="020B0604030504040204"/>
                <a:cs typeface="Tahoma" panose="020B0604030504040204"/>
              </a:rPr>
              <a:t>OBJECTIVES</a:t>
            </a:r>
            <a:endParaRPr sz="6000" dirty="0">
              <a:solidFill>
                <a:schemeClr val="accent4">
                  <a:lumMod val="50000"/>
                </a:schemeClr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28600" y="3196933"/>
            <a:ext cx="5029200" cy="727368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Humanitarian Data Exchange Data set about Philippines (2019)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64000" y="5581246"/>
            <a:ext cx="4993800" cy="99220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Centre for Research on the Epidemiology of Disasters' Data set about the American Typhoons (2000-2022)</a:t>
            </a:r>
            <a:endParaRPr lang="en-US" sz="1800" u="sng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51687" y="4156615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1</a:t>
            </a:r>
          </a:p>
        </p:txBody>
      </p:sp>
      <p:sp>
        <p:nvSpPr>
          <p:cNvPr id="3" name="Arrow: Chevron 2"/>
          <p:cNvSpPr/>
          <p:nvPr/>
        </p:nvSpPr>
        <p:spPr>
          <a:xfrm>
            <a:off x="712065" y="4226713"/>
            <a:ext cx="160088" cy="190810"/>
          </a:xfrm>
          <a:prstGeom prst="chevron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51687" y="4561572"/>
            <a:ext cx="4270713" cy="312196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2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61189" y="4960823"/>
            <a:ext cx="4270713" cy="3121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3</a:t>
            </a:r>
          </a:p>
        </p:txBody>
      </p:sp>
      <p:sp>
        <p:nvSpPr>
          <p:cNvPr id="30" name="Arrow: Chevron 29"/>
          <p:cNvSpPr/>
          <p:nvPr/>
        </p:nvSpPr>
        <p:spPr>
          <a:xfrm>
            <a:off x="712065" y="4622265"/>
            <a:ext cx="160088" cy="190810"/>
          </a:xfrm>
          <a:prstGeom prst="chevron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Arrow: Chevron 30"/>
          <p:cNvSpPr/>
          <p:nvPr/>
        </p:nvSpPr>
        <p:spPr>
          <a:xfrm>
            <a:off x="712065" y="5006448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7BF7A17-FD23-38D3-68C6-9AA878036510}"/>
              </a:ext>
            </a:extLst>
          </p:cNvPr>
          <p:cNvSpPr txBox="1"/>
          <p:nvPr/>
        </p:nvSpPr>
        <p:spPr>
          <a:xfrm>
            <a:off x="6172200" y="8431768"/>
            <a:ext cx="2372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SAN, ISIDRO, LEYTE</a:t>
            </a:r>
            <a:endParaRPr lang="en-PH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433253D-0A9D-CD0F-A819-6B34060EB65D}"/>
              </a:ext>
            </a:extLst>
          </p:cNvPr>
          <p:cNvSpPr txBox="1"/>
          <p:nvPr/>
        </p:nvSpPr>
        <p:spPr>
          <a:xfrm>
            <a:off x="7075681" y="8865631"/>
            <a:ext cx="251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4800" b="1" i="0" dirty="0">
                <a:solidFill>
                  <a:srgbClr val="202124"/>
                </a:solidFill>
                <a:effectLst/>
                <a:latin typeface="Century Gothic" panose="020B0502020202020204" pitchFamily="34" charset="0"/>
              </a:rPr>
              <a:t>36980.0</a:t>
            </a:r>
            <a:endParaRPr lang="en-PH" sz="4800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B9DDA5-A36B-2A50-11D1-9E39B85F54A2}"/>
              </a:ext>
            </a:extLst>
          </p:cNvPr>
          <p:cNvSpPr txBox="1"/>
          <p:nvPr/>
        </p:nvSpPr>
        <p:spPr>
          <a:xfrm>
            <a:off x="6890746" y="9535045"/>
            <a:ext cx="288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AFFECTED INDIVIDUALS</a:t>
            </a:r>
            <a:endParaRPr lang="en-PH" sz="1500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B1976F6A-5BEA-7912-2852-8153E1C7EDF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0799" y="8634683"/>
            <a:ext cx="1129937" cy="112993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0D376061-4026-AF73-E5EE-CE5A1ED92DA3}"/>
              </a:ext>
            </a:extLst>
          </p:cNvPr>
          <p:cNvSpPr txBox="1"/>
          <p:nvPr/>
        </p:nvSpPr>
        <p:spPr>
          <a:xfrm>
            <a:off x="12191999" y="8420100"/>
            <a:ext cx="2565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ALANGALANG, LEYTE</a:t>
            </a:r>
            <a:endParaRPr lang="en-PH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BF7799-AEF9-CAC6-63DA-34FCCB9B0C16}"/>
              </a:ext>
            </a:extLst>
          </p:cNvPr>
          <p:cNvSpPr txBox="1"/>
          <p:nvPr/>
        </p:nvSpPr>
        <p:spPr>
          <a:xfrm>
            <a:off x="13280830" y="8881258"/>
            <a:ext cx="33037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4800" b="1" i="0" dirty="0">
                <a:solidFill>
                  <a:srgbClr val="202124"/>
                </a:solidFill>
                <a:effectLst/>
                <a:latin typeface="Century Gothic" panose="020B0502020202020204" pitchFamily="34" charset="0"/>
              </a:rPr>
              <a:t>11680.0</a:t>
            </a:r>
            <a:endParaRPr lang="en-PH" sz="4800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4E26ED4-C216-D436-B799-FA283B0ACAC3}"/>
              </a:ext>
            </a:extLst>
          </p:cNvPr>
          <p:cNvSpPr txBox="1"/>
          <p:nvPr/>
        </p:nvSpPr>
        <p:spPr>
          <a:xfrm>
            <a:off x="13030200" y="9535046"/>
            <a:ext cx="288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AFFECTED INDIVIDUALS</a:t>
            </a:r>
            <a:endParaRPr lang="en-PH" sz="1500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047F70C1-BEB5-8A91-FC0E-3A1DB52B761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8200" y="8543637"/>
            <a:ext cx="1344105" cy="13441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88B4CF8-4DA4-0175-5609-83DB9BD4D1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380370"/>
            <a:ext cx="11672597" cy="785444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2789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5638800" cy="10287000"/>
          </a:xfrm>
          <a:custGeom>
            <a:avLst/>
            <a:gdLst/>
            <a:ahLst/>
            <a:cxnLst/>
            <a:rect l="l" t="t" r="r" b="b"/>
            <a:pathLst>
              <a:path w="4810125" h="10287000">
                <a:moveTo>
                  <a:pt x="481012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4810124" y="0"/>
                </a:lnTo>
                <a:lnTo>
                  <a:pt x="4810124" y="1028699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17" name="object 17"/>
          <p:cNvGrpSpPr/>
          <p:nvPr/>
        </p:nvGrpSpPr>
        <p:grpSpPr>
          <a:xfrm>
            <a:off x="951690" y="1028700"/>
            <a:ext cx="4175760" cy="9258300"/>
            <a:chOff x="951690" y="1028700"/>
            <a:chExt cx="4175760" cy="9258300"/>
          </a:xfrm>
        </p:grpSpPr>
        <p:sp>
          <p:nvSpPr>
            <p:cNvPr id="18" name="object 18"/>
            <p:cNvSpPr/>
            <p:nvPr/>
          </p:nvSpPr>
          <p:spPr>
            <a:xfrm>
              <a:off x="4489132" y="8144128"/>
              <a:ext cx="638175" cy="2143125"/>
            </a:xfrm>
            <a:custGeom>
              <a:avLst/>
              <a:gdLst/>
              <a:ahLst/>
              <a:cxnLst/>
              <a:rect l="l" t="t" r="r" b="b"/>
              <a:pathLst>
                <a:path w="638175" h="2143125">
                  <a:moveTo>
                    <a:pt x="627545" y="2142871"/>
                  </a:moveTo>
                  <a:lnTo>
                    <a:pt x="469595" y="1984133"/>
                  </a:lnTo>
                  <a:lnTo>
                    <a:pt x="319087" y="1832864"/>
                  </a:lnTo>
                  <a:lnTo>
                    <a:pt x="10642" y="2142871"/>
                  </a:lnTo>
                  <a:lnTo>
                    <a:pt x="161137" y="2142871"/>
                  </a:lnTo>
                  <a:lnTo>
                    <a:pt x="319087" y="1984133"/>
                  </a:lnTo>
                  <a:lnTo>
                    <a:pt x="477037" y="2142871"/>
                  </a:lnTo>
                  <a:lnTo>
                    <a:pt x="627545" y="2142871"/>
                  </a:lnTo>
                  <a:close/>
                </a:path>
                <a:path w="638175" h="2143125">
                  <a:moveTo>
                    <a:pt x="638175" y="1695348"/>
                  </a:moveTo>
                  <a:lnTo>
                    <a:pt x="319087" y="1374648"/>
                  </a:lnTo>
                  <a:lnTo>
                    <a:pt x="0" y="1695348"/>
                  </a:lnTo>
                  <a:lnTo>
                    <a:pt x="75260" y="1770976"/>
                  </a:lnTo>
                  <a:lnTo>
                    <a:pt x="319087" y="1525917"/>
                  </a:lnTo>
                  <a:lnTo>
                    <a:pt x="562927" y="1770976"/>
                  </a:lnTo>
                  <a:lnTo>
                    <a:pt x="638175" y="1695348"/>
                  </a:lnTo>
                  <a:close/>
                </a:path>
                <a:path w="638175" h="2143125">
                  <a:moveTo>
                    <a:pt x="638175" y="1237132"/>
                  </a:moveTo>
                  <a:lnTo>
                    <a:pt x="319087" y="916432"/>
                  </a:lnTo>
                  <a:lnTo>
                    <a:pt x="0" y="1237132"/>
                  </a:lnTo>
                  <a:lnTo>
                    <a:pt x="75260" y="1312760"/>
                  </a:lnTo>
                  <a:lnTo>
                    <a:pt x="319087" y="1067689"/>
                  </a:lnTo>
                  <a:lnTo>
                    <a:pt x="562927" y="1312760"/>
                  </a:lnTo>
                  <a:lnTo>
                    <a:pt x="638175" y="1237132"/>
                  </a:lnTo>
                  <a:close/>
                </a:path>
                <a:path w="638175" h="2143125">
                  <a:moveTo>
                    <a:pt x="638175" y="778916"/>
                  </a:moveTo>
                  <a:lnTo>
                    <a:pt x="319087" y="458216"/>
                  </a:lnTo>
                  <a:lnTo>
                    <a:pt x="0" y="778916"/>
                  </a:lnTo>
                  <a:lnTo>
                    <a:pt x="75260" y="854544"/>
                  </a:lnTo>
                  <a:lnTo>
                    <a:pt x="319087" y="609485"/>
                  </a:lnTo>
                  <a:lnTo>
                    <a:pt x="562927" y="854544"/>
                  </a:lnTo>
                  <a:lnTo>
                    <a:pt x="638175" y="778916"/>
                  </a:lnTo>
                  <a:close/>
                </a:path>
                <a:path w="638175" h="2143125">
                  <a:moveTo>
                    <a:pt x="638175" y="320700"/>
                  </a:moveTo>
                  <a:lnTo>
                    <a:pt x="319087" y="0"/>
                  </a:lnTo>
                  <a:lnTo>
                    <a:pt x="0" y="320700"/>
                  </a:lnTo>
                  <a:lnTo>
                    <a:pt x="75260" y="396328"/>
                  </a:lnTo>
                  <a:lnTo>
                    <a:pt x="319087" y="151269"/>
                  </a:lnTo>
                  <a:lnTo>
                    <a:pt x="562927" y="396328"/>
                  </a:lnTo>
                  <a:lnTo>
                    <a:pt x="638175" y="320700"/>
                  </a:lnTo>
                  <a:close/>
                </a:path>
              </a:pathLst>
            </a:custGeom>
            <a:solidFill>
              <a:schemeClr val="bg1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9" name="object 19"/>
            <p:cNvSpPr/>
            <p:nvPr/>
          </p:nvSpPr>
          <p:spPr>
            <a:xfrm>
              <a:off x="951687" y="1028712"/>
              <a:ext cx="466090" cy="304800"/>
            </a:xfrm>
            <a:custGeom>
              <a:avLst/>
              <a:gdLst/>
              <a:ahLst/>
              <a:cxnLst/>
              <a:rect l="l" t="t" r="r" b="b"/>
              <a:pathLst>
                <a:path w="466090" h="304800">
                  <a:moveTo>
                    <a:pt x="465823" y="254000"/>
                  </a:moveTo>
                  <a:lnTo>
                    <a:pt x="0" y="254000"/>
                  </a:lnTo>
                  <a:lnTo>
                    <a:pt x="0" y="304800"/>
                  </a:lnTo>
                  <a:lnTo>
                    <a:pt x="465823" y="304800"/>
                  </a:lnTo>
                  <a:lnTo>
                    <a:pt x="465823" y="254000"/>
                  </a:lnTo>
                  <a:close/>
                </a:path>
                <a:path w="466090" h="304800">
                  <a:moveTo>
                    <a:pt x="465823" y="127000"/>
                  </a:moveTo>
                  <a:lnTo>
                    <a:pt x="0" y="127000"/>
                  </a:lnTo>
                  <a:lnTo>
                    <a:pt x="0" y="177800"/>
                  </a:lnTo>
                  <a:lnTo>
                    <a:pt x="465823" y="177800"/>
                  </a:lnTo>
                  <a:lnTo>
                    <a:pt x="465823" y="127000"/>
                  </a:lnTo>
                  <a:close/>
                </a:path>
                <a:path w="466090" h="304800">
                  <a:moveTo>
                    <a:pt x="465823" y="0"/>
                  </a:moveTo>
                  <a:lnTo>
                    <a:pt x="0" y="0"/>
                  </a:lnTo>
                  <a:lnTo>
                    <a:pt x="0" y="50800"/>
                  </a:lnTo>
                  <a:lnTo>
                    <a:pt x="465823" y="50800"/>
                  </a:lnTo>
                  <a:lnTo>
                    <a:pt x="46582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17"/>
          <p:cNvSpPr txBox="1"/>
          <p:nvPr/>
        </p:nvSpPr>
        <p:spPr>
          <a:xfrm rot="5400000">
            <a:off x="2537575" y="-314474"/>
            <a:ext cx="923330" cy="5279120"/>
          </a:xfrm>
          <a:prstGeom prst="rect">
            <a:avLst/>
          </a:prstGeom>
        </p:spPr>
        <p:txBody>
          <a:bodyPr vert="vert270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PH" sz="6000" b="1" spc="-70" dirty="0">
                <a:solidFill>
                  <a:schemeClr val="accent4">
                    <a:lumMod val="50000"/>
                  </a:schemeClr>
                </a:solidFill>
                <a:latin typeface="Tahoma" panose="020B0604030504040204"/>
                <a:cs typeface="Tahoma" panose="020B0604030504040204"/>
              </a:rPr>
              <a:t>OBJECTIVES</a:t>
            </a:r>
            <a:endParaRPr sz="6000" dirty="0">
              <a:solidFill>
                <a:schemeClr val="accent4">
                  <a:lumMod val="50000"/>
                </a:schemeClr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28600" y="3196933"/>
            <a:ext cx="5029200" cy="727368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Humanitarian Data Exchange Data set about Philippines (2019)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64000" y="5581246"/>
            <a:ext cx="4993800" cy="99220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Centre for Research on the Epidemiology of Disasters' Data set about the American Typhoons (2000-2022)</a:t>
            </a:r>
            <a:endParaRPr lang="en-US" sz="1800" u="sng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51687" y="4156615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1</a:t>
            </a:r>
          </a:p>
        </p:txBody>
      </p:sp>
      <p:sp>
        <p:nvSpPr>
          <p:cNvPr id="3" name="Arrow: Chevron 2"/>
          <p:cNvSpPr/>
          <p:nvPr/>
        </p:nvSpPr>
        <p:spPr>
          <a:xfrm>
            <a:off x="712065" y="4226713"/>
            <a:ext cx="160088" cy="190810"/>
          </a:xfrm>
          <a:prstGeom prst="chevron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51687" y="4561572"/>
            <a:ext cx="4270713" cy="3121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2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61189" y="4960823"/>
            <a:ext cx="4270713" cy="312196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3</a:t>
            </a:r>
          </a:p>
        </p:txBody>
      </p:sp>
      <p:sp>
        <p:nvSpPr>
          <p:cNvPr id="30" name="Arrow: Chevron 29"/>
          <p:cNvSpPr/>
          <p:nvPr/>
        </p:nvSpPr>
        <p:spPr>
          <a:xfrm>
            <a:off x="712065" y="4622265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Arrow: Chevron 30"/>
          <p:cNvSpPr/>
          <p:nvPr/>
        </p:nvSpPr>
        <p:spPr>
          <a:xfrm>
            <a:off x="712065" y="5006448"/>
            <a:ext cx="160088" cy="190810"/>
          </a:xfrm>
          <a:prstGeom prst="chevron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01" y="7353300"/>
            <a:ext cx="7398864" cy="28194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6123710" y="7353300"/>
            <a:ext cx="4087090" cy="2819400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0C2F186-8609-2A96-92AF-6193B246510B}"/>
              </a:ext>
            </a:extLst>
          </p:cNvPr>
          <p:cNvSpPr txBox="1"/>
          <p:nvPr/>
        </p:nvSpPr>
        <p:spPr>
          <a:xfrm>
            <a:off x="6477000" y="7657862"/>
            <a:ext cx="342900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latin typeface="Century Gothic" panose="020B0502020202020204" pitchFamily="34" charset="0"/>
              </a:rPr>
              <a:t>TOP 5</a:t>
            </a:r>
          </a:p>
          <a:p>
            <a:pPr algn="ctr"/>
            <a:r>
              <a:rPr lang="en-US" sz="3200" b="1" dirty="0">
                <a:latin typeface="Century Gothic" panose="020B0502020202020204" pitchFamily="34" charset="0"/>
              </a:rPr>
              <a:t>MUNICIPALITIES</a:t>
            </a:r>
            <a:endParaRPr lang="en-PH" sz="3200" b="1" dirty="0">
              <a:latin typeface="Century Gothic" panose="020B0502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FA79765-4572-6D9A-F307-38543AF2B78F}"/>
              </a:ext>
            </a:extLst>
          </p:cNvPr>
          <p:cNvSpPr txBox="1"/>
          <p:nvPr/>
        </p:nvSpPr>
        <p:spPr>
          <a:xfrm>
            <a:off x="6553200" y="9186327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Who had the most affected individuals in the year 2019</a:t>
            </a:r>
            <a:endParaRPr lang="en-PH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943BB84-C8A3-57DC-730F-808B7AFC26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23709" y="206636"/>
            <a:ext cx="11638355" cy="699426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22178"/>
            <a:ext cx="5638800" cy="10287000"/>
          </a:xfrm>
          <a:custGeom>
            <a:avLst/>
            <a:gdLst/>
            <a:ahLst/>
            <a:cxnLst/>
            <a:rect l="l" t="t" r="r" b="b"/>
            <a:pathLst>
              <a:path w="4810125" h="10287000">
                <a:moveTo>
                  <a:pt x="481012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4810124" y="0"/>
                </a:lnTo>
                <a:lnTo>
                  <a:pt x="4810124" y="1028699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6148821" y="9639300"/>
            <a:ext cx="1485900" cy="57150"/>
          </a:xfrm>
          <a:custGeom>
            <a:avLst/>
            <a:gdLst/>
            <a:ahLst/>
            <a:cxnLst/>
            <a:rect l="l" t="t" r="r" b="b"/>
            <a:pathLst>
              <a:path w="1485900" h="57150">
                <a:moveTo>
                  <a:pt x="1485899" y="57149"/>
                </a:moveTo>
                <a:lnTo>
                  <a:pt x="0" y="57149"/>
                </a:lnTo>
                <a:lnTo>
                  <a:pt x="0" y="0"/>
                </a:lnTo>
                <a:lnTo>
                  <a:pt x="1485899" y="0"/>
                </a:lnTo>
                <a:lnTo>
                  <a:pt x="1485899" y="5714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7" name="object 17"/>
          <p:cNvGrpSpPr/>
          <p:nvPr/>
        </p:nvGrpSpPr>
        <p:grpSpPr>
          <a:xfrm>
            <a:off x="951690" y="1028700"/>
            <a:ext cx="4175760" cy="9258300"/>
            <a:chOff x="951690" y="1028700"/>
            <a:chExt cx="4175760" cy="9258300"/>
          </a:xfrm>
          <a:solidFill>
            <a:schemeClr val="bg1"/>
          </a:solidFill>
        </p:grpSpPr>
        <p:sp>
          <p:nvSpPr>
            <p:cNvPr id="18" name="object 18"/>
            <p:cNvSpPr/>
            <p:nvPr/>
          </p:nvSpPr>
          <p:spPr>
            <a:xfrm>
              <a:off x="4489132" y="8144128"/>
              <a:ext cx="638175" cy="2143125"/>
            </a:xfrm>
            <a:custGeom>
              <a:avLst/>
              <a:gdLst/>
              <a:ahLst/>
              <a:cxnLst/>
              <a:rect l="l" t="t" r="r" b="b"/>
              <a:pathLst>
                <a:path w="638175" h="2143125">
                  <a:moveTo>
                    <a:pt x="627545" y="2142871"/>
                  </a:moveTo>
                  <a:lnTo>
                    <a:pt x="469595" y="1984133"/>
                  </a:lnTo>
                  <a:lnTo>
                    <a:pt x="319087" y="1832864"/>
                  </a:lnTo>
                  <a:lnTo>
                    <a:pt x="10642" y="2142871"/>
                  </a:lnTo>
                  <a:lnTo>
                    <a:pt x="161137" y="2142871"/>
                  </a:lnTo>
                  <a:lnTo>
                    <a:pt x="319087" y="1984133"/>
                  </a:lnTo>
                  <a:lnTo>
                    <a:pt x="477037" y="2142871"/>
                  </a:lnTo>
                  <a:lnTo>
                    <a:pt x="627545" y="2142871"/>
                  </a:lnTo>
                  <a:close/>
                </a:path>
                <a:path w="638175" h="2143125">
                  <a:moveTo>
                    <a:pt x="638175" y="1695348"/>
                  </a:moveTo>
                  <a:lnTo>
                    <a:pt x="319087" y="1374648"/>
                  </a:lnTo>
                  <a:lnTo>
                    <a:pt x="0" y="1695348"/>
                  </a:lnTo>
                  <a:lnTo>
                    <a:pt x="75260" y="1770976"/>
                  </a:lnTo>
                  <a:lnTo>
                    <a:pt x="319087" y="1525917"/>
                  </a:lnTo>
                  <a:lnTo>
                    <a:pt x="562927" y="1770976"/>
                  </a:lnTo>
                  <a:lnTo>
                    <a:pt x="638175" y="1695348"/>
                  </a:lnTo>
                  <a:close/>
                </a:path>
                <a:path w="638175" h="2143125">
                  <a:moveTo>
                    <a:pt x="638175" y="1237132"/>
                  </a:moveTo>
                  <a:lnTo>
                    <a:pt x="319087" y="916432"/>
                  </a:lnTo>
                  <a:lnTo>
                    <a:pt x="0" y="1237132"/>
                  </a:lnTo>
                  <a:lnTo>
                    <a:pt x="75260" y="1312760"/>
                  </a:lnTo>
                  <a:lnTo>
                    <a:pt x="319087" y="1067689"/>
                  </a:lnTo>
                  <a:lnTo>
                    <a:pt x="562927" y="1312760"/>
                  </a:lnTo>
                  <a:lnTo>
                    <a:pt x="638175" y="1237132"/>
                  </a:lnTo>
                  <a:close/>
                </a:path>
                <a:path w="638175" h="2143125">
                  <a:moveTo>
                    <a:pt x="638175" y="778916"/>
                  </a:moveTo>
                  <a:lnTo>
                    <a:pt x="319087" y="458216"/>
                  </a:lnTo>
                  <a:lnTo>
                    <a:pt x="0" y="778916"/>
                  </a:lnTo>
                  <a:lnTo>
                    <a:pt x="75260" y="854544"/>
                  </a:lnTo>
                  <a:lnTo>
                    <a:pt x="319087" y="609485"/>
                  </a:lnTo>
                  <a:lnTo>
                    <a:pt x="562927" y="854544"/>
                  </a:lnTo>
                  <a:lnTo>
                    <a:pt x="638175" y="778916"/>
                  </a:lnTo>
                  <a:close/>
                </a:path>
                <a:path w="638175" h="2143125">
                  <a:moveTo>
                    <a:pt x="638175" y="320700"/>
                  </a:moveTo>
                  <a:lnTo>
                    <a:pt x="319087" y="0"/>
                  </a:lnTo>
                  <a:lnTo>
                    <a:pt x="0" y="320700"/>
                  </a:lnTo>
                  <a:lnTo>
                    <a:pt x="75260" y="396328"/>
                  </a:lnTo>
                  <a:lnTo>
                    <a:pt x="319087" y="151269"/>
                  </a:lnTo>
                  <a:lnTo>
                    <a:pt x="562927" y="396328"/>
                  </a:lnTo>
                  <a:lnTo>
                    <a:pt x="638175" y="32070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9" name="object 19"/>
            <p:cNvSpPr/>
            <p:nvPr/>
          </p:nvSpPr>
          <p:spPr>
            <a:xfrm>
              <a:off x="951687" y="1028712"/>
              <a:ext cx="466090" cy="304800"/>
            </a:xfrm>
            <a:custGeom>
              <a:avLst/>
              <a:gdLst/>
              <a:ahLst/>
              <a:cxnLst/>
              <a:rect l="l" t="t" r="r" b="b"/>
              <a:pathLst>
                <a:path w="466090" h="304800">
                  <a:moveTo>
                    <a:pt x="465823" y="254000"/>
                  </a:moveTo>
                  <a:lnTo>
                    <a:pt x="0" y="254000"/>
                  </a:lnTo>
                  <a:lnTo>
                    <a:pt x="0" y="304800"/>
                  </a:lnTo>
                  <a:lnTo>
                    <a:pt x="465823" y="304800"/>
                  </a:lnTo>
                  <a:lnTo>
                    <a:pt x="465823" y="254000"/>
                  </a:lnTo>
                  <a:close/>
                </a:path>
                <a:path w="466090" h="304800">
                  <a:moveTo>
                    <a:pt x="465823" y="127000"/>
                  </a:moveTo>
                  <a:lnTo>
                    <a:pt x="0" y="127000"/>
                  </a:lnTo>
                  <a:lnTo>
                    <a:pt x="0" y="177800"/>
                  </a:lnTo>
                  <a:lnTo>
                    <a:pt x="465823" y="177800"/>
                  </a:lnTo>
                  <a:lnTo>
                    <a:pt x="465823" y="127000"/>
                  </a:lnTo>
                  <a:close/>
                </a:path>
                <a:path w="466090" h="304800">
                  <a:moveTo>
                    <a:pt x="465823" y="0"/>
                  </a:moveTo>
                  <a:lnTo>
                    <a:pt x="0" y="0"/>
                  </a:lnTo>
                  <a:lnTo>
                    <a:pt x="0" y="50800"/>
                  </a:lnTo>
                  <a:lnTo>
                    <a:pt x="465823" y="50800"/>
                  </a:lnTo>
                  <a:lnTo>
                    <a:pt x="46582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17"/>
          <p:cNvSpPr txBox="1"/>
          <p:nvPr/>
        </p:nvSpPr>
        <p:spPr>
          <a:xfrm rot="5400000">
            <a:off x="2537575" y="-314474"/>
            <a:ext cx="923330" cy="5279120"/>
          </a:xfrm>
          <a:prstGeom prst="rect">
            <a:avLst/>
          </a:prstGeom>
        </p:spPr>
        <p:txBody>
          <a:bodyPr vert="vert270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PH" sz="6000" b="1" spc="-70" dirty="0">
                <a:solidFill>
                  <a:schemeClr val="accent4">
                    <a:lumMod val="50000"/>
                  </a:schemeClr>
                </a:solidFill>
                <a:latin typeface="Tahoma" panose="020B0604030504040204"/>
                <a:cs typeface="Tahoma" panose="020B0604030504040204"/>
              </a:rPr>
              <a:t>OBJECTIVES</a:t>
            </a:r>
            <a:endParaRPr sz="6000" dirty="0">
              <a:solidFill>
                <a:schemeClr val="accent4">
                  <a:lumMod val="50000"/>
                </a:schemeClr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28600" y="3196933"/>
            <a:ext cx="5029200" cy="727368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Humanitarian Data Exchange Data set about Philippines (2019)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64000" y="4076700"/>
            <a:ext cx="4993800" cy="992209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Centre for Research on the Epidemiology of Disasters' Data set about the American Typhoons (2000-2022)</a:t>
            </a:r>
            <a:endParaRPr lang="en-US" sz="1800" u="sng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51687" y="5219700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1</a:t>
            </a:r>
          </a:p>
        </p:txBody>
      </p:sp>
      <p:sp>
        <p:nvSpPr>
          <p:cNvPr id="3" name="Arrow: Chevron 2"/>
          <p:cNvSpPr/>
          <p:nvPr/>
        </p:nvSpPr>
        <p:spPr>
          <a:xfrm>
            <a:off x="712065" y="5289798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51687" y="5624657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2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61189" y="6023908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3</a:t>
            </a:r>
          </a:p>
        </p:txBody>
      </p:sp>
      <p:sp>
        <p:nvSpPr>
          <p:cNvPr id="30" name="Arrow: Chevron 29"/>
          <p:cNvSpPr/>
          <p:nvPr/>
        </p:nvSpPr>
        <p:spPr>
          <a:xfrm>
            <a:off x="712065" y="5685350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Arrow: Chevron 30"/>
          <p:cNvSpPr/>
          <p:nvPr/>
        </p:nvSpPr>
        <p:spPr>
          <a:xfrm>
            <a:off x="712065" y="6069533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961189" y="6438900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4</a:t>
            </a:r>
          </a:p>
        </p:txBody>
      </p:sp>
      <p:sp>
        <p:nvSpPr>
          <p:cNvPr id="21" name="Arrow: Chevron 20"/>
          <p:cNvSpPr/>
          <p:nvPr/>
        </p:nvSpPr>
        <p:spPr>
          <a:xfrm>
            <a:off x="721567" y="6508998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61189" y="6843857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5</a:t>
            </a:r>
          </a:p>
        </p:txBody>
      </p:sp>
      <p:sp>
        <p:nvSpPr>
          <p:cNvPr id="27" name="Arrow: Chevron 26"/>
          <p:cNvSpPr/>
          <p:nvPr/>
        </p:nvSpPr>
        <p:spPr>
          <a:xfrm>
            <a:off x="721567" y="6904550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22178"/>
            <a:ext cx="5638800" cy="10287000"/>
          </a:xfrm>
          <a:custGeom>
            <a:avLst/>
            <a:gdLst/>
            <a:ahLst/>
            <a:cxnLst/>
            <a:rect l="l" t="t" r="r" b="b"/>
            <a:pathLst>
              <a:path w="4810125" h="10287000">
                <a:moveTo>
                  <a:pt x="481012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4810124" y="0"/>
                </a:lnTo>
                <a:lnTo>
                  <a:pt x="4810124" y="1028699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6148821" y="9639300"/>
            <a:ext cx="1485900" cy="57150"/>
          </a:xfrm>
          <a:custGeom>
            <a:avLst/>
            <a:gdLst/>
            <a:ahLst/>
            <a:cxnLst/>
            <a:rect l="l" t="t" r="r" b="b"/>
            <a:pathLst>
              <a:path w="1485900" h="57150">
                <a:moveTo>
                  <a:pt x="1485899" y="57149"/>
                </a:moveTo>
                <a:lnTo>
                  <a:pt x="0" y="57149"/>
                </a:lnTo>
                <a:lnTo>
                  <a:pt x="0" y="0"/>
                </a:lnTo>
                <a:lnTo>
                  <a:pt x="1485899" y="0"/>
                </a:lnTo>
                <a:lnTo>
                  <a:pt x="1485899" y="5714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7" name="object 17"/>
          <p:cNvGrpSpPr/>
          <p:nvPr/>
        </p:nvGrpSpPr>
        <p:grpSpPr>
          <a:xfrm>
            <a:off x="951690" y="1028700"/>
            <a:ext cx="4175760" cy="9258300"/>
            <a:chOff x="951690" y="1028700"/>
            <a:chExt cx="4175760" cy="9258300"/>
          </a:xfrm>
          <a:solidFill>
            <a:schemeClr val="bg1"/>
          </a:solidFill>
        </p:grpSpPr>
        <p:sp>
          <p:nvSpPr>
            <p:cNvPr id="18" name="object 18"/>
            <p:cNvSpPr/>
            <p:nvPr/>
          </p:nvSpPr>
          <p:spPr>
            <a:xfrm>
              <a:off x="4489132" y="8144128"/>
              <a:ext cx="638175" cy="2143125"/>
            </a:xfrm>
            <a:custGeom>
              <a:avLst/>
              <a:gdLst/>
              <a:ahLst/>
              <a:cxnLst/>
              <a:rect l="l" t="t" r="r" b="b"/>
              <a:pathLst>
                <a:path w="638175" h="2143125">
                  <a:moveTo>
                    <a:pt x="627545" y="2142871"/>
                  </a:moveTo>
                  <a:lnTo>
                    <a:pt x="469595" y="1984133"/>
                  </a:lnTo>
                  <a:lnTo>
                    <a:pt x="319087" y="1832864"/>
                  </a:lnTo>
                  <a:lnTo>
                    <a:pt x="10642" y="2142871"/>
                  </a:lnTo>
                  <a:lnTo>
                    <a:pt x="161137" y="2142871"/>
                  </a:lnTo>
                  <a:lnTo>
                    <a:pt x="319087" y="1984133"/>
                  </a:lnTo>
                  <a:lnTo>
                    <a:pt x="477037" y="2142871"/>
                  </a:lnTo>
                  <a:lnTo>
                    <a:pt x="627545" y="2142871"/>
                  </a:lnTo>
                  <a:close/>
                </a:path>
                <a:path w="638175" h="2143125">
                  <a:moveTo>
                    <a:pt x="638175" y="1695348"/>
                  </a:moveTo>
                  <a:lnTo>
                    <a:pt x="319087" y="1374648"/>
                  </a:lnTo>
                  <a:lnTo>
                    <a:pt x="0" y="1695348"/>
                  </a:lnTo>
                  <a:lnTo>
                    <a:pt x="75260" y="1770976"/>
                  </a:lnTo>
                  <a:lnTo>
                    <a:pt x="319087" y="1525917"/>
                  </a:lnTo>
                  <a:lnTo>
                    <a:pt x="562927" y="1770976"/>
                  </a:lnTo>
                  <a:lnTo>
                    <a:pt x="638175" y="1695348"/>
                  </a:lnTo>
                  <a:close/>
                </a:path>
                <a:path w="638175" h="2143125">
                  <a:moveTo>
                    <a:pt x="638175" y="1237132"/>
                  </a:moveTo>
                  <a:lnTo>
                    <a:pt x="319087" y="916432"/>
                  </a:lnTo>
                  <a:lnTo>
                    <a:pt x="0" y="1237132"/>
                  </a:lnTo>
                  <a:lnTo>
                    <a:pt x="75260" y="1312760"/>
                  </a:lnTo>
                  <a:lnTo>
                    <a:pt x="319087" y="1067689"/>
                  </a:lnTo>
                  <a:lnTo>
                    <a:pt x="562927" y="1312760"/>
                  </a:lnTo>
                  <a:lnTo>
                    <a:pt x="638175" y="1237132"/>
                  </a:lnTo>
                  <a:close/>
                </a:path>
                <a:path w="638175" h="2143125">
                  <a:moveTo>
                    <a:pt x="638175" y="778916"/>
                  </a:moveTo>
                  <a:lnTo>
                    <a:pt x="319087" y="458216"/>
                  </a:lnTo>
                  <a:lnTo>
                    <a:pt x="0" y="778916"/>
                  </a:lnTo>
                  <a:lnTo>
                    <a:pt x="75260" y="854544"/>
                  </a:lnTo>
                  <a:lnTo>
                    <a:pt x="319087" y="609485"/>
                  </a:lnTo>
                  <a:lnTo>
                    <a:pt x="562927" y="854544"/>
                  </a:lnTo>
                  <a:lnTo>
                    <a:pt x="638175" y="778916"/>
                  </a:lnTo>
                  <a:close/>
                </a:path>
                <a:path w="638175" h="2143125">
                  <a:moveTo>
                    <a:pt x="638175" y="320700"/>
                  </a:moveTo>
                  <a:lnTo>
                    <a:pt x="319087" y="0"/>
                  </a:lnTo>
                  <a:lnTo>
                    <a:pt x="0" y="320700"/>
                  </a:lnTo>
                  <a:lnTo>
                    <a:pt x="75260" y="396328"/>
                  </a:lnTo>
                  <a:lnTo>
                    <a:pt x="319087" y="151269"/>
                  </a:lnTo>
                  <a:lnTo>
                    <a:pt x="562927" y="396328"/>
                  </a:lnTo>
                  <a:lnTo>
                    <a:pt x="638175" y="32070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9" name="object 19"/>
            <p:cNvSpPr/>
            <p:nvPr/>
          </p:nvSpPr>
          <p:spPr>
            <a:xfrm>
              <a:off x="951687" y="1028712"/>
              <a:ext cx="466090" cy="304800"/>
            </a:xfrm>
            <a:custGeom>
              <a:avLst/>
              <a:gdLst/>
              <a:ahLst/>
              <a:cxnLst/>
              <a:rect l="l" t="t" r="r" b="b"/>
              <a:pathLst>
                <a:path w="466090" h="304800">
                  <a:moveTo>
                    <a:pt x="465823" y="254000"/>
                  </a:moveTo>
                  <a:lnTo>
                    <a:pt x="0" y="254000"/>
                  </a:lnTo>
                  <a:lnTo>
                    <a:pt x="0" y="304800"/>
                  </a:lnTo>
                  <a:lnTo>
                    <a:pt x="465823" y="304800"/>
                  </a:lnTo>
                  <a:lnTo>
                    <a:pt x="465823" y="254000"/>
                  </a:lnTo>
                  <a:close/>
                </a:path>
                <a:path w="466090" h="304800">
                  <a:moveTo>
                    <a:pt x="465823" y="127000"/>
                  </a:moveTo>
                  <a:lnTo>
                    <a:pt x="0" y="127000"/>
                  </a:lnTo>
                  <a:lnTo>
                    <a:pt x="0" y="177800"/>
                  </a:lnTo>
                  <a:lnTo>
                    <a:pt x="465823" y="177800"/>
                  </a:lnTo>
                  <a:lnTo>
                    <a:pt x="465823" y="127000"/>
                  </a:lnTo>
                  <a:close/>
                </a:path>
                <a:path w="466090" h="304800">
                  <a:moveTo>
                    <a:pt x="465823" y="0"/>
                  </a:moveTo>
                  <a:lnTo>
                    <a:pt x="0" y="0"/>
                  </a:lnTo>
                  <a:lnTo>
                    <a:pt x="0" y="50800"/>
                  </a:lnTo>
                  <a:lnTo>
                    <a:pt x="465823" y="50800"/>
                  </a:lnTo>
                  <a:lnTo>
                    <a:pt x="46582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17"/>
          <p:cNvSpPr txBox="1"/>
          <p:nvPr/>
        </p:nvSpPr>
        <p:spPr>
          <a:xfrm rot="5400000">
            <a:off x="2537575" y="-314474"/>
            <a:ext cx="923330" cy="5279120"/>
          </a:xfrm>
          <a:prstGeom prst="rect">
            <a:avLst/>
          </a:prstGeom>
        </p:spPr>
        <p:txBody>
          <a:bodyPr vert="vert270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PH" sz="6000" b="1" spc="-70" dirty="0">
                <a:solidFill>
                  <a:schemeClr val="accent4">
                    <a:lumMod val="50000"/>
                  </a:schemeClr>
                </a:solidFill>
                <a:latin typeface="Tahoma" panose="020B0604030504040204"/>
                <a:cs typeface="Tahoma" panose="020B0604030504040204"/>
              </a:rPr>
              <a:t>OBJECTIVES</a:t>
            </a:r>
            <a:endParaRPr sz="6000" dirty="0">
              <a:solidFill>
                <a:schemeClr val="accent4">
                  <a:lumMod val="50000"/>
                </a:schemeClr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28600" y="3196933"/>
            <a:ext cx="5029200" cy="727368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Humanitarian Data Exchange Data set about Philippines (2019)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64000" y="4076700"/>
            <a:ext cx="4993800" cy="992209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Centre for Research on the Epidemiology of Disasters' Data set about the American Typhoons (2000-2022)</a:t>
            </a:r>
            <a:endParaRPr lang="en-US" sz="1800" u="sng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51687" y="5219700"/>
            <a:ext cx="4270713" cy="312196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1</a:t>
            </a:r>
          </a:p>
        </p:txBody>
      </p:sp>
      <p:sp>
        <p:nvSpPr>
          <p:cNvPr id="3" name="Arrow: Chevron 2"/>
          <p:cNvSpPr/>
          <p:nvPr/>
        </p:nvSpPr>
        <p:spPr>
          <a:xfrm>
            <a:off x="712065" y="5289798"/>
            <a:ext cx="160088" cy="190810"/>
          </a:xfrm>
          <a:prstGeom prst="chevron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51687" y="5624657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2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61189" y="6023908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3</a:t>
            </a:r>
          </a:p>
        </p:txBody>
      </p:sp>
      <p:sp>
        <p:nvSpPr>
          <p:cNvPr id="30" name="Arrow: Chevron 29"/>
          <p:cNvSpPr/>
          <p:nvPr/>
        </p:nvSpPr>
        <p:spPr>
          <a:xfrm>
            <a:off x="712065" y="5685350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Arrow: Chevron 30"/>
          <p:cNvSpPr/>
          <p:nvPr/>
        </p:nvSpPr>
        <p:spPr>
          <a:xfrm>
            <a:off x="712065" y="6069533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961189" y="6438900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4</a:t>
            </a:r>
          </a:p>
        </p:txBody>
      </p:sp>
      <p:sp>
        <p:nvSpPr>
          <p:cNvPr id="21" name="Arrow: Chevron 20"/>
          <p:cNvSpPr/>
          <p:nvPr/>
        </p:nvSpPr>
        <p:spPr>
          <a:xfrm>
            <a:off x="721567" y="6508998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61189" y="6843857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5</a:t>
            </a:r>
          </a:p>
        </p:txBody>
      </p:sp>
      <p:sp>
        <p:nvSpPr>
          <p:cNvPr id="27" name="Arrow: Chevron 26"/>
          <p:cNvSpPr/>
          <p:nvPr/>
        </p:nvSpPr>
        <p:spPr>
          <a:xfrm>
            <a:off x="721567" y="6904550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096000" y="7505699"/>
            <a:ext cx="5671748" cy="2590801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256" y="8144128"/>
            <a:ext cx="1336164" cy="1336164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6096000" y="8191500"/>
            <a:ext cx="39092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HURRICANE</a:t>
            </a:r>
          </a:p>
          <a:p>
            <a:pPr algn="r"/>
            <a:r>
              <a:rPr lang="en-US" sz="3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IRMA</a:t>
            </a:r>
            <a:endParaRPr lang="en-PH" sz="36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5C16CAF7-7623-38EB-36E6-CEE8A67EEF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15205" y="495301"/>
            <a:ext cx="11653391" cy="666075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C5DBC32-8450-FA6C-A596-F1460513B3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662" t="38148" r="71444" b="33689"/>
          <a:stretch/>
        </p:blipFill>
        <p:spPr>
          <a:xfrm>
            <a:off x="12096848" y="7505699"/>
            <a:ext cx="5671748" cy="25908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22178"/>
            <a:ext cx="5638800" cy="10287000"/>
          </a:xfrm>
          <a:custGeom>
            <a:avLst/>
            <a:gdLst/>
            <a:ahLst/>
            <a:cxnLst/>
            <a:rect l="l" t="t" r="r" b="b"/>
            <a:pathLst>
              <a:path w="4810125" h="10287000">
                <a:moveTo>
                  <a:pt x="481012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4810124" y="0"/>
                </a:lnTo>
                <a:lnTo>
                  <a:pt x="4810124" y="1028699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6148821" y="9639300"/>
            <a:ext cx="1485900" cy="57150"/>
          </a:xfrm>
          <a:custGeom>
            <a:avLst/>
            <a:gdLst/>
            <a:ahLst/>
            <a:cxnLst/>
            <a:rect l="l" t="t" r="r" b="b"/>
            <a:pathLst>
              <a:path w="1485900" h="57150">
                <a:moveTo>
                  <a:pt x="1485899" y="57149"/>
                </a:moveTo>
                <a:lnTo>
                  <a:pt x="0" y="57149"/>
                </a:lnTo>
                <a:lnTo>
                  <a:pt x="0" y="0"/>
                </a:lnTo>
                <a:lnTo>
                  <a:pt x="1485899" y="0"/>
                </a:lnTo>
                <a:lnTo>
                  <a:pt x="1485899" y="5714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7" name="object 17"/>
          <p:cNvGrpSpPr/>
          <p:nvPr/>
        </p:nvGrpSpPr>
        <p:grpSpPr>
          <a:xfrm>
            <a:off x="951690" y="1028700"/>
            <a:ext cx="4175760" cy="9258300"/>
            <a:chOff x="951690" y="1028700"/>
            <a:chExt cx="4175760" cy="9258300"/>
          </a:xfrm>
          <a:solidFill>
            <a:schemeClr val="bg1"/>
          </a:solidFill>
        </p:grpSpPr>
        <p:sp>
          <p:nvSpPr>
            <p:cNvPr id="18" name="object 18"/>
            <p:cNvSpPr/>
            <p:nvPr/>
          </p:nvSpPr>
          <p:spPr>
            <a:xfrm>
              <a:off x="4489132" y="8144128"/>
              <a:ext cx="638175" cy="2143125"/>
            </a:xfrm>
            <a:custGeom>
              <a:avLst/>
              <a:gdLst/>
              <a:ahLst/>
              <a:cxnLst/>
              <a:rect l="l" t="t" r="r" b="b"/>
              <a:pathLst>
                <a:path w="638175" h="2143125">
                  <a:moveTo>
                    <a:pt x="627545" y="2142871"/>
                  </a:moveTo>
                  <a:lnTo>
                    <a:pt x="469595" y="1984133"/>
                  </a:lnTo>
                  <a:lnTo>
                    <a:pt x="319087" y="1832864"/>
                  </a:lnTo>
                  <a:lnTo>
                    <a:pt x="10642" y="2142871"/>
                  </a:lnTo>
                  <a:lnTo>
                    <a:pt x="161137" y="2142871"/>
                  </a:lnTo>
                  <a:lnTo>
                    <a:pt x="319087" y="1984133"/>
                  </a:lnTo>
                  <a:lnTo>
                    <a:pt x="477037" y="2142871"/>
                  </a:lnTo>
                  <a:lnTo>
                    <a:pt x="627545" y="2142871"/>
                  </a:lnTo>
                  <a:close/>
                </a:path>
                <a:path w="638175" h="2143125">
                  <a:moveTo>
                    <a:pt x="638175" y="1695348"/>
                  </a:moveTo>
                  <a:lnTo>
                    <a:pt x="319087" y="1374648"/>
                  </a:lnTo>
                  <a:lnTo>
                    <a:pt x="0" y="1695348"/>
                  </a:lnTo>
                  <a:lnTo>
                    <a:pt x="75260" y="1770976"/>
                  </a:lnTo>
                  <a:lnTo>
                    <a:pt x="319087" y="1525917"/>
                  </a:lnTo>
                  <a:lnTo>
                    <a:pt x="562927" y="1770976"/>
                  </a:lnTo>
                  <a:lnTo>
                    <a:pt x="638175" y="1695348"/>
                  </a:lnTo>
                  <a:close/>
                </a:path>
                <a:path w="638175" h="2143125">
                  <a:moveTo>
                    <a:pt x="638175" y="1237132"/>
                  </a:moveTo>
                  <a:lnTo>
                    <a:pt x="319087" y="916432"/>
                  </a:lnTo>
                  <a:lnTo>
                    <a:pt x="0" y="1237132"/>
                  </a:lnTo>
                  <a:lnTo>
                    <a:pt x="75260" y="1312760"/>
                  </a:lnTo>
                  <a:lnTo>
                    <a:pt x="319087" y="1067689"/>
                  </a:lnTo>
                  <a:lnTo>
                    <a:pt x="562927" y="1312760"/>
                  </a:lnTo>
                  <a:lnTo>
                    <a:pt x="638175" y="1237132"/>
                  </a:lnTo>
                  <a:close/>
                </a:path>
                <a:path w="638175" h="2143125">
                  <a:moveTo>
                    <a:pt x="638175" y="778916"/>
                  </a:moveTo>
                  <a:lnTo>
                    <a:pt x="319087" y="458216"/>
                  </a:lnTo>
                  <a:lnTo>
                    <a:pt x="0" y="778916"/>
                  </a:lnTo>
                  <a:lnTo>
                    <a:pt x="75260" y="854544"/>
                  </a:lnTo>
                  <a:lnTo>
                    <a:pt x="319087" y="609485"/>
                  </a:lnTo>
                  <a:lnTo>
                    <a:pt x="562927" y="854544"/>
                  </a:lnTo>
                  <a:lnTo>
                    <a:pt x="638175" y="778916"/>
                  </a:lnTo>
                  <a:close/>
                </a:path>
                <a:path w="638175" h="2143125">
                  <a:moveTo>
                    <a:pt x="638175" y="320700"/>
                  </a:moveTo>
                  <a:lnTo>
                    <a:pt x="319087" y="0"/>
                  </a:lnTo>
                  <a:lnTo>
                    <a:pt x="0" y="320700"/>
                  </a:lnTo>
                  <a:lnTo>
                    <a:pt x="75260" y="396328"/>
                  </a:lnTo>
                  <a:lnTo>
                    <a:pt x="319087" y="151269"/>
                  </a:lnTo>
                  <a:lnTo>
                    <a:pt x="562927" y="396328"/>
                  </a:lnTo>
                  <a:lnTo>
                    <a:pt x="638175" y="32070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9" name="object 19"/>
            <p:cNvSpPr/>
            <p:nvPr/>
          </p:nvSpPr>
          <p:spPr>
            <a:xfrm>
              <a:off x="951687" y="1028712"/>
              <a:ext cx="466090" cy="304800"/>
            </a:xfrm>
            <a:custGeom>
              <a:avLst/>
              <a:gdLst/>
              <a:ahLst/>
              <a:cxnLst/>
              <a:rect l="l" t="t" r="r" b="b"/>
              <a:pathLst>
                <a:path w="466090" h="304800">
                  <a:moveTo>
                    <a:pt x="465823" y="254000"/>
                  </a:moveTo>
                  <a:lnTo>
                    <a:pt x="0" y="254000"/>
                  </a:lnTo>
                  <a:lnTo>
                    <a:pt x="0" y="304800"/>
                  </a:lnTo>
                  <a:lnTo>
                    <a:pt x="465823" y="304800"/>
                  </a:lnTo>
                  <a:lnTo>
                    <a:pt x="465823" y="254000"/>
                  </a:lnTo>
                  <a:close/>
                </a:path>
                <a:path w="466090" h="304800">
                  <a:moveTo>
                    <a:pt x="465823" y="127000"/>
                  </a:moveTo>
                  <a:lnTo>
                    <a:pt x="0" y="127000"/>
                  </a:lnTo>
                  <a:lnTo>
                    <a:pt x="0" y="177800"/>
                  </a:lnTo>
                  <a:lnTo>
                    <a:pt x="465823" y="177800"/>
                  </a:lnTo>
                  <a:lnTo>
                    <a:pt x="465823" y="127000"/>
                  </a:lnTo>
                  <a:close/>
                </a:path>
                <a:path w="466090" h="304800">
                  <a:moveTo>
                    <a:pt x="465823" y="0"/>
                  </a:moveTo>
                  <a:lnTo>
                    <a:pt x="0" y="0"/>
                  </a:lnTo>
                  <a:lnTo>
                    <a:pt x="0" y="50800"/>
                  </a:lnTo>
                  <a:lnTo>
                    <a:pt x="465823" y="50800"/>
                  </a:lnTo>
                  <a:lnTo>
                    <a:pt x="46582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17"/>
          <p:cNvSpPr txBox="1"/>
          <p:nvPr/>
        </p:nvSpPr>
        <p:spPr>
          <a:xfrm rot="5400000">
            <a:off x="2537575" y="-314474"/>
            <a:ext cx="923330" cy="5279120"/>
          </a:xfrm>
          <a:prstGeom prst="rect">
            <a:avLst/>
          </a:prstGeom>
        </p:spPr>
        <p:txBody>
          <a:bodyPr vert="vert270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PH" sz="6000" b="1" spc="-70" dirty="0">
                <a:solidFill>
                  <a:schemeClr val="accent4">
                    <a:lumMod val="50000"/>
                  </a:schemeClr>
                </a:solidFill>
                <a:latin typeface="Tahoma" panose="020B0604030504040204"/>
                <a:cs typeface="Tahoma" panose="020B0604030504040204"/>
              </a:rPr>
              <a:t>OBJECTIVES</a:t>
            </a:r>
            <a:endParaRPr sz="6000" dirty="0">
              <a:solidFill>
                <a:schemeClr val="accent4">
                  <a:lumMod val="50000"/>
                </a:schemeClr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28600" y="3196933"/>
            <a:ext cx="5029200" cy="727368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Humanitarian Data Exchange Data set about Philippines (2019)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64000" y="4076700"/>
            <a:ext cx="4993800" cy="992209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Centre for Research on the Epidemiology of Disasters' Data set about the American Typhoons (2000-2022)</a:t>
            </a:r>
            <a:endParaRPr lang="en-US" sz="1800" u="sng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51687" y="5219700"/>
            <a:ext cx="4270713" cy="312196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1</a:t>
            </a:r>
          </a:p>
        </p:txBody>
      </p:sp>
      <p:sp>
        <p:nvSpPr>
          <p:cNvPr id="3" name="Arrow: Chevron 2"/>
          <p:cNvSpPr/>
          <p:nvPr/>
        </p:nvSpPr>
        <p:spPr>
          <a:xfrm>
            <a:off x="712065" y="5289798"/>
            <a:ext cx="160088" cy="190810"/>
          </a:xfrm>
          <a:prstGeom prst="chevron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51687" y="5624657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2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61189" y="6023908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3</a:t>
            </a:r>
          </a:p>
        </p:txBody>
      </p:sp>
      <p:sp>
        <p:nvSpPr>
          <p:cNvPr id="30" name="Arrow: Chevron 29"/>
          <p:cNvSpPr/>
          <p:nvPr/>
        </p:nvSpPr>
        <p:spPr>
          <a:xfrm>
            <a:off x="712065" y="5685350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Arrow: Chevron 30"/>
          <p:cNvSpPr/>
          <p:nvPr/>
        </p:nvSpPr>
        <p:spPr>
          <a:xfrm>
            <a:off x="712065" y="6069533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961189" y="6438900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4</a:t>
            </a:r>
          </a:p>
        </p:txBody>
      </p:sp>
      <p:sp>
        <p:nvSpPr>
          <p:cNvPr id="21" name="Arrow: Chevron 20"/>
          <p:cNvSpPr/>
          <p:nvPr/>
        </p:nvSpPr>
        <p:spPr>
          <a:xfrm>
            <a:off x="721567" y="6508998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61189" y="6843857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5</a:t>
            </a:r>
          </a:p>
        </p:txBody>
      </p:sp>
      <p:sp>
        <p:nvSpPr>
          <p:cNvPr id="27" name="Arrow: Chevron 26"/>
          <p:cNvSpPr/>
          <p:nvPr/>
        </p:nvSpPr>
        <p:spPr>
          <a:xfrm>
            <a:off x="721567" y="6904550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095999" y="8343900"/>
            <a:ext cx="6563793" cy="1752600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35" name="Rectangle 34"/>
          <p:cNvSpPr/>
          <p:nvPr/>
        </p:nvSpPr>
        <p:spPr>
          <a:xfrm>
            <a:off x="12807252" y="8343900"/>
            <a:ext cx="4961344" cy="1752600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5378" y="8681113"/>
            <a:ext cx="1143000" cy="1143000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6303768" y="8931414"/>
            <a:ext cx="6155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HURRICANE IRMA</a:t>
            </a:r>
            <a:endParaRPr lang="en-PH" sz="4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24FBF7D-ABB6-4609-99E2-028C87672D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15204" y="342900"/>
            <a:ext cx="11653392" cy="771892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03E79452-BE2B-607F-895A-7EB59E604505}"/>
              </a:ext>
            </a:extLst>
          </p:cNvPr>
          <p:cNvSpPr txBox="1"/>
          <p:nvPr/>
        </p:nvSpPr>
        <p:spPr>
          <a:xfrm>
            <a:off x="14636760" y="8428715"/>
            <a:ext cx="211537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10</a:t>
            </a:r>
            <a:r>
              <a:rPr lang="en-US" sz="6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</a:t>
            </a:r>
            <a:endParaRPr lang="en-PH" sz="66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F2C6C8E-0218-4A92-1C4D-F4B655829F4D}"/>
              </a:ext>
            </a:extLst>
          </p:cNvPr>
          <p:cNvSpPr txBox="1"/>
          <p:nvPr/>
        </p:nvSpPr>
        <p:spPr>
          <a:xfrm>
            <a:off x="12725400" y="9372906"/>
            <a:ext cx="3822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TOTAL AFFECTED PERSON IN CUBA BY THE HURRICANE IRMA</a:t>
            </a:r>
            <a:endParaRPr lang="en-PH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0DAD94-8759-83D0-F901-03FD19BC879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4248" y="8572500"/>
            <a:ext cx="1318741" cy="1318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5252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22178"/>
            <a:ext cx="5638800" cy="10287000"/>
          </a:xfrm>
          <a:custGeom>
            <a:avLst/>
            <a:gdLst/>
            <a:ahLst/>
            <a:cxnLst/>
            <a:rect l="l" t="t" r="r" b="b"/>
            <a:pathLst>
              <a:path w="4810125" h="10287000">
                <a:moveTo>
                  <a:pt x="481012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4810124" y="0"/>
                </a:lnTo>
                <a:lnTo>
                  <a:pt x="4810124" y="1028699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6148821" y="9639300"/>
            <a:ext cx="1485900" cy="57150"/>
          </a:xfrm>
          <a:custGeom>
            <a:avLst/>
            <a:gdLst/>
            <a:ahLst/>
            <a:cxnLst/>
            <a:rect l="l" t="t" r="r" b="b"/>
            <a:pathLst>
              <a:path w="1485900" h="57150">
                <a:moveTo>
                  <a:pt x="1485899" y="57149"/>
                </a:moveTo>
                <a:lnTo>
                  <a:pt x="0" y="57149"/>
                </a:lnTo>
                <a:lnTo>
                  <a:pt x="0" y="0"/>
                </a:lnTo>
                <a:lnTo>
                  <a:pt x="1485899" y="0"/>
                </a:lnTo>
                <a:lnTo>
                  <a:pt x="1485899" y="5714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7" name="object 17"/>
          <p:cNvGrpSpPr/>
          <p:nvPr/>
        </p:nvGrpSpPr>
        <p:grpSpPr>
          <a:xfrm>
            <a:off x="951690" y="1028700"/>
            <a:ext cx="4175760" cy="9258300"/>
            <a:chOff x="951690" y="1028700"/>
            <a:chExt cx="4175760" cy="9258300"/>
          </a:xfrm>
          <a:solidFill>
            <a:schemeClr val="bg1"/>
          </a:solidFill>
        </p:grpSpPr>
        <p:sp>
          <p:nvSpPr>
            <p:cNvPr id="18" name="object 18"/>
            <p:cNvSpPr/>
            <p:nvPr/>
          </p:nvSpPr>
          <p:spPr>
            <a:xfrm>
              <a:off x="4489132" y="8144128"/>
              <a:ext cx="638175" cy="2143125"/>
            </a:xfrm>
            <a:custGeom>
              <a:avLst/>
              <a:gdLst/>
              <a:ahLst/>
              <a:cxnLst/>
              <a:rect l="l" t="t" r="r" b="b"/>
              <a:pathLst>
                <a:path w="638175" h="2143125">
                  <a:moveTo>
                    <a:pt x="627545" y="2142871"/>
                  </a:moveTo>
                  <a:lnTo>
                    <a:pt x="469595" y="1984133"/>
                  </a:lnTo>
                  <a:lnTo>
                    <a:pt x="319087" y="1832864"/>
                  </a:lnTo>
                  <a:lnTo>
                    <a:pt x="10642" y="2142871"/>
                  </a:lnTo>
                  <a:lnTo>
                    <a:pt x="161137" y="2142871"/>
                  </a:lnTo>
                  <a:lnTo>
                    <a:pt x="319087" y="1984133"/>
                  </a:lnTo>
                  <a:lnTo>
                    <a:pt x="477037" y="2142871"/>
                  </a:lnTo>
                  <a:lnTo>
                    <a:pt x="627545" y="2142871"/>
                  </a:lnTo>
                  <a:close/>
                </a:path>
                <a:path w="638175" h="2143125">
                  <a:moveTo>
                    <a:pt x="638175" y="1695348"/>
                  </a:moveTo>
                  <a:lnTo>
                    <a:pt x="319087" y="1374648"/>
                  </a:lnTo>
                  <a:lnTo>
                    <a:pt x="0" y="1695348"/>
                  </a:lnTo>
                  <a:lnTo>
                    <a:pt x="75260" y="1770976"/>
                  </a:lnTo>
                  <a:lnTo>
                    <a:pt x="319087" y="1525917"/>
                  </a:lnTo>
                  <a:lnTo>
                    <a:pt x="562927" y="1770976"/>
                  </a:lnTo>
                  <a:lnTo>
                    <a:pt x="638175" y="1695348"/>
                  </a:lnTo>
                  <a:close/>
                </a:path>
                <a:path w="638175" h="2143125">
                  <a:moveTo>
                    <a:pt x="638175" y="1237132"/>
                  </a:moveTo>
                  <a:lnTo>
                    <a:pt x="319087" y="916432"/>
                  </a:lnTo>
                  <a:lnTo>
                    <a:pt x="0" y="1237132"/>
                  </a:lnTo>
                  <a:lnTo>
                    <a:pt x="75260" y="1312760"/>
                  </a:lnTo>
                  <a:lnTo>
                    <a:pt x="319087" y="1067689"/>
                  </a:lnTo>
                  <a:lnTo>
                    <a:pt x="562927" y="1312760"/>
                  </a:lnTo>
                  <a:lnTo>
                    <a:pt x="638175" y="1237132"/>
                  </a:lnTo>
                  <a:close/>
                </a:path>
                <a:path w="638175" h="2143125">
                  <a:moveTo>
                    <a:pt x="638175" y="778916"/>
                  </a:moveTo>
                  <a:lnTo>
                    <a:pt x="319087" y="458216"/>
                  </a:lnTo>
                  <a:lnTo>
                    <a:pt x="0" y="778916"/>
                  </a:lnTo>
                  <a:lnTo>
                    <a:pt x="75260" y="854544"/>
                  </a:lnTo>
                  <a:lnTo>
                    <a:pt x="319087" y="609485"/>
                  </a:lnTo>
                  <a:lnTo>
                    <a:pt x="562927" y="854544"/>
                  </a:lnTo>
                  <a:lnTo>
                    <a:pt x="638175" y="778916"/>
                  </a:lnTo>
                  <a:close/>
                </a:path>
                <a:path w="638175" h="2143125">
                  <a:moveTo>
                    <a:pt x="638175" y="320700"/>
                  </a:moveTo>
                  <a:lnTo>
                    <a:pt x="319087" y="0"/>
                  </a:lnTo>
                  <a:lnTo>
                    <a:pt x="0" y="320700"/>
                  </a:lnTo>
                  <a:lnTo>
                    <a:pt x="75260" y="396328"/>
                  </a:lnTo>
                  <a:lnTo>
                    <a:pt x="319087" y="151269"/>
                  </a:lnTo>
                  <a:lnTo>
                    <a:pt x="562927" y="396328"/>
                  </a:lnTo>
                  <a:lnTo>
                    <a:pt x="638175" y="32070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9" name="object 19"/>
            <p:cNvSpPr/>
            <p:nvPr/>
          </p:nvSpPr>
          <p:spPr>
            <a:xfrm>
              <a:off x="951687" y="1028712"/>
              <a:ext cx="466090" cy="304800"/>
            </a:xfrm>
            <a:custGeom>
              <a:avLst/>
              <a:gdLst/>
              <a:ahLst/>
              <a:cxnLst/>
              <a:rect l="l" t="t" r="r" b="b"/>
              <a:pathLst>
                <a:path w="466090" h="304800">
                  <a:moveTo>
                    <a:pt x="465823" y="254000"/>
                  </a:moveTo>
                  <a:lnTo>
                    <a:pt x="0" y="254000"/>
                  </a:lnTo>
                  <a:lnTo>
                    <a:pt x="0" y="304800"/>
                  </a:lnTo>
                  <a:lnTo>
                    <a:pt x="465823" y="304800"/>
                  </a:lnTo>
                  <a:lnTo>
                    <a:pt x="465823" y="254000"/>
                  </a:lnTo>
                  <a:close/>
                </a:path>
                <a:path w="466090" h="304800">
                  <a:moveTo>
                    <a:pt x="465823" y="127000"/>
                  </a:moveTo>
                  <a:lnTo>
                    <a:pt x="0" y="127000"/>
                  </a:lnTo>
                  <a:lnTo>
                    <a:pt x="0" y="177800"/>
                  </a:lnTo>
                  <a:lnTo>
                    <a:pt x="465823" y="177800"/>
                  </a:lnTo>
                  <a:lnTo>
                    <a:pt x="465823" y="127000"/>
                  </a:lnTo>
                  <a:close/>
                </a:path>
                <a:path w="466090" h="304800">
                  <a:moveTo>
                    <a:pt x="465823" y="0"/>
                  </a:moveTo>
                  <a:lnTo>
                    <a:pt x="0" y="0"/>
                  </a:lnTo>
                  <a:lnTo>
                    <a:pt x="0" y="50800"/>
                  </a:lnTo>
                  <a:lnTo>
                    <a:pt x="465823" y="50800"/>
                  </a:lnTo>
                  <a:lnTo>
                    <a:pt x="46582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17"/>
          <p:cNvSpPr txBox="1"/>
          <p:nvPr/>
        </p:nvSpPr>
        <p:spPr>
          <a:xfrm rot="5400000">
            <a:off x="2537575" y="-314474"/>
            <a:ext cx="923330" cy="5279120"/>
          </a:xfrm>
          <a:prstGeom prst="rect">
            <a:avLst/>
          </a:prstGeom>
        </p:spPr>
        <p:txBody>
          <a:bodyPr vert="vert270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PH" sz="6000" b="1" spc="-70" dirty="0">
                <a:solidFill>
                  <a:schemeClr val="accent4">
                    <a:lumMod val="50000"/>
                  </a:schemeClr>
                </a:solidFill>
                <a:latin typeface="Tahoma" panose="020B0604030504040204"/>
                <a:cs typeface="Tahoma" panose="020B0604030504040204"/>
              </a:rPr>
              <a:t>OBJECTIVES</a:t>
            </a:r>
            <a:endParaRPr sz="6000" dirty="0">
              <a:solidFill>
                <a:schemeClr val="accent4">
                  <a:lumMod val="50000"/>
                </a:schemeClr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28600" y="3196933"/>
            <a:ext cx="5029200" cy="727368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Humanitarian Data Exchange Data set about Philippines (2019)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64000" y="4076700"/>
            <a:ext cx="4993800" cy="992209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Centre for Research on the Epidemiology of Disasters' Data set about the American Typhoons (2000-2022)</a:t>
            </a:r>
            <a:endParaRPr lang="en-US" sz="1800" u="sng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51687" y="5219700"/>
            <a:ext cx="4270713" cy="312196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1</a:t>
            </a:r>
          </a:p>
        </p:txBody>
      </p:sp>
      <p:sp>
        <p:nvSpPr>
          <p:cNvPr id="3" name="Arrow: Chevron 2"/>
          <p:cNvSpPr/>
          <p:nvPr/>
        </p:nvSpPr>
        <p:spPr>
          <a:xfrm>
            <a:off x="712065" y="5289798"/>
            <a:ext cx="160088" cy="190810"/>
          </a:xfrm>
          <a:prstGeom prst="chevron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51687" y="5624657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2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61189" y="6023908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3</a:t>
            </a:r>
          </a:p>
        </p:txBody>
      </p:sp>
      <p:sp>
        <p:nvSpPr>
          <p:cNvPr id="30" name="Arrow: Chevron 29"/>
          <p:cNvSpPr/>
          <p:nvPr/>
        </p:nvSpPr>
        <p:spPr>
          <a:xfrm>
            <a:off x="712065" y="5685350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Arrow: Chevron 30"/>
          <p:cNvSpPr/>
          <p:nvPr/>
        </p:nvSpPr>
        <p:spPr>
          <a:xfrm>
            <a:off x="712065" y="6069533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961189" y="6438900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4</a:t>
            </a:r>
          </a:p>
        </p:txBody>
      </p:sp>
      <p:sp>
        <p:nvSpPr>
          <p:cNvPr id="21" name="Arrow: Chevron 20"/>
          <p:cNvSpPr/>
          <p:nvPr/>
        </p:nvSpPr>
        <p:spPr>
          <a:xfrm>
            <a:off x="721567" y="6508998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61189" y="6843857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5</a:t>
            </a:r>
          </a:p>
        </p:txBody>
      </p:sp>
      <p:sp>
        <p:nvSpPr>
          <p:cNvPr id="27" name="Arrow: Chevron 26"/>
          <p:cNvSpPr/>
          <p:nvPr/>
        </p:nvSpPr>
        <p:spPr>
          <a:xfrm>
            <a:off x="721567" y="6904550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096000" y="7465444"/>
            <a:ext cx="5943600" cy="2631056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9839" y="8208429"/>
            <a:ext cx="1430871" cy="1430871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6098696" y="8286571"/>
            <a:ext cx="38835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HURRICANE</a:t>
            </a:r>
          </a:p>
          <a:p>
            <a:pPr algn="r"/>
            <a:r>
              <a:rPr lang="en-US" sz="3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KATRINA</a:t>
            </a:r>
            <a:endParaRPr lang="en-PH" sz="36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E8558BFD-C644-C0AB-E58D-05A16656C7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15203" y="477080"/>
            <a:ext cx="11653393" cy="680002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CD36ADE-78A9-C808-A85F-20F14D0329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417" t="47969" r="60000" b="27747"/>
          <a:stretch/>
        </p:blipFill>
        <p:spPr>
          <a:xfrm>
            <a:off x="12224948" y="7465444"/>
            <a:ext cx="5543648" cy="263105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165031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22178"/>
            <a:ext cx="5638800" cy="10287000"/>
          </a:xfrm>
          <a:custGeom>
            <a:avLst/>
            <a:gdLst/>
            <a:ahLst/>
            <a:cxnLst/>
            <a:rect l="l" t="t" r="r" b="b"/>
            <a:pathLst>
              <a:path w="4810125" h="10287000">
                <a:moveTo>
                  <a:pt x="481012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4810124" y="0"/>
                </a:lnTo>
                <a:lnTo>
                  <a:pt x="4810124" y="1028699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6148821" y="9639300"/>
            <a:ext cx="1485900" cy="57150"/>
          </a:xfrm>
          <a:custGeom>
            <a:avLst/>
            <a:gdLst/>
            <a:ahLst/>
            <a:cxnLst/>
            <a:rect l="l" t="t" r="r" b="b"/>
            <a:pathLst>
              <a:path w="1485900" h="57150">
                <a:moveTo>
                  <a:pt x="1485899" y="57149"/>
                </a:moveTo>
                <a:lnTo>
                  <a:pt x="0" y="57149"/>
                </a:lnTo>
                <a:lnTo>
                  <a:pt x="0" y="0"/>
                </a:lnTo>
                <a:lnTo>
                  <a:pt x="1485899" y="0"/>
                </a:lnTo>
                <a:lnTo>
                  <a:pt x="1485899" y="5714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7" name="object 17"/>
          <p:cNvGrpSpPr/>
          <p:nvPr/>
        </p:nvGrpSpPr>
        <p:grpSpPr>
          <a:xfrm>
            <a:off x="951690" y="1028700"/>
            <a:ext cx="4175760" cy="9258300"/>
            <a:chOff x="951690" y="1028700"/>
            <a:chExt cx="4175760" cy="9258300"/>
          </a:xfrm>
          <a:solidFill>
            <a:schemeClr val="bg1"/>
          </a:solidFill>
        </p:grpSpPr>
        <p:sp>
          <p:nvSpPr>
            <p:cNvPr id="18" name="object 18"/>
            <p:cNvSpPr/>
            <p:nvPr/>
          </p:nvSpPr>
          <p:spPr>
            <a:xfrm>
              <a:off x="4489132" y="8144128"/>
              <a:ext cx="638175" cy="2143125"/>
            </a:xfrm>
            <a:custGeom>
              <a:avLst/>
              <a:gdLst/>
              <a:ahLst/>
              <a:cxnLst/>
              <a:rect l="l" t="t" r="r" b="b"/>
              <a:pathLst>
                <a:path w="638175" h="2143125">
                  <a:moveTo>
                    <a:pt x="627545" y="2142871"/>
                  </a:moveTo>
                  <a:lnTo>
                    <a:pt x="469595" y="1984133"/>
                  </a:lnTo>
                  <a:lnTo>
                    <a:pt x="319087" y="1832864"/>
                  </a:lnTo>
                  <a:lnTo>
                    <a:pt x="10642" y="2142871"/>
                  </a:lnTo>
                  <a:lnTo>
                    <a:pt x="161137" y="2142871"/>
                  </a:lnTo>
                  <a:lnTo>
                    <a:pt x="319087" y="1984133"/>
                  </a:lnTo>
                  <a:lnTo>
                    <a:pt x="477037" y="2142871"/>
                  </a:lnTo>
                  <a:lnTo>
                    <a:pt x="627545" y="2142871"/>
                  </a:lnTo>
                  <a:close/>
                </a:path>
                <a:path w="638175" h="2143125">
                  <a:moveTo>
                    <a:pt x="638175" y="1695348"/>
                  </a:moveTo>
                  <a:lnTo>
                    <a:pt x="319087" y="1374648"/>
                  </a:lnTo>
                  <a:lnTo>
                    <a:pt x="0" y="1695348"/>
                  </a:lnTo>
                  <a:lnTo>
                    <a:pt x="75260" y="1770976"/>
                  </a:lnTo>
                  <a:lnTo>
                    <a:pt x="319087" y="1525917"/>
                  </a:lnTo>
                  <a:lnTo>
                    <a:pt x="562927" y="1770976"/>
                  </a:lnTo>
                  <a:lnTo>
                    <a:pt x="638175" y="1695348"/>
                  </a:lnTo>
                  <a:close/>
                </a:path>
                <a:path w="638175" h="2143125">
                  <a:moveTo>
                    <a:pt x="638175" y="1237132"/>
                  </a:moveTo>
                  <a:lnTo>
                    <a:pt x="319087" y="916432"/>
                  </a:lnTo>
                  <a:lnTo>
                    <a:pt x="0" y="1237132"/>
                  </a:lnTo>
                  <a:lnTo>
                    <a:pt x="75260" y="1312760"/>
                  </a:lnTo>
                  <a:lnTo>
                    <a:pt x="319087" y="1067689"/>
                  </a:lnTo>
                  <a:lnTo>
                    <a:pt x="562927" y="1312760"/>
                  </a:lnTo>
                  <a:lnTo>
                    <a:pt x="638175" y="1237132"/>
                  </a:lnTo>
                  <a:close/>
                </a:path>
                <a:path w="638175" h="2143125">
                  <a:moveTo>
                    <a:pt x="638175" y="778916"/>
                  </a:moveTo>
                  <a:lnTo>
                    <a:pt x="319087" y="458216"/>
                  </a:lnTo>
                  <a:lnTo>
                    <a:pt x="0" y="778916"/>
                  </a:lnTo>
                  <a:lnTo>
                    <a:pt x="75260" y="854544"/>
                  </a:lnTo>
                  <a:lnTo>
                    <a:pt x="319087" y="609485"/>
                  </a:lnTo>
                  <a:lnTo>
                    <a:pt x="562927" y="854544"/>
                  </a:lnTo>
                  <a:lnTo>
                    <a:pt x="638175" y="778916"/>
                  </a:lnTo>
                  <a:close/>
                </a:path>
                <a:path w="638175" h="2143125">
                  <a:moveTo>
                    <a:pt x="638175" y="320700"/>
                  </a:moveTo>
                  <a:lnTo>
                    <a:pt x="319087" y="0"/>
                  </a:lnTo>
                  <a:lnTo>
                    <a:pt x="0" y="320700"/>
                  </a:lnTo>
                  <a:lnTo>
                    <a:pt x="75260" y="396328"/>
                  </a:lnTo>
                  <a:lnTo>
                    <a:pt x="319087" y="151269"/>
                  </a:lnTo>
                  <a:lnTo>
                    <a:pt x="562927" y="396328"/>
                  </a:lnTo>
                  <a:lnTo>
                    <a:pt x="638175" y="32070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9" name="object 19"/>
            <p:cNvSpPr/>
            <p:nvPr/>
          </p:nvSpPr>
          <p:spPr>
            <a:xfrm>
              <a:off x="951687" y="1028712"/>
              <a:ext cx="466090" cy="304800"/>
            </a:xfrm>
            <a:custGeom>
              <a:avLst/>
              <a:gdLst/>
              <a:ahLst/>
              <a:cxnLst/>
              <a:rect l="l" t="t" r="r" b="b"/>
              <a:pathLst>
                <a:path w="466090" h="304800">
                  <a:moveTo>
                    <a:pt x="465823" y="254000"/>
                  </a:moveTo>
                  <a:lnTo>
                    <a:pt x="0" y="254000"/>
                  </a:lnTo>
                  <a:lnTo>
                    <a:pt x="0" y="304800"/>
                  </a:lnTo>
                  <a:lnTo>
                    <a:pt x="465823" y="304800"/>
                  </a:lnTo>
                  <a:lnTo>
                    <a:pt x="465823" y="254000"/>
                  </a:lnTo>
                  <a:close/>
                </a:path>
                <a:path w="466090" h="304800">
                  <a:moveTo>
                    <a:pt x="465823" y="127000"/>
                  </a:moveTo>
                  <a:lnTo>
                    <a:pt x="0" y="127000"/>
                  </a:lnTo>
                  <a:lnTo>
                    <a:pt x="0" y="177800"/>
                  </a:lnTo>
                  <a:lnTo>
                    <a:pt x="465823" y="177800"/>
                  </a:lnTo>
                  <a:lnTo>
                    <a:pt x="465823" y="127000"/>
                  </a:lnTo>
                  <a:close/>
                </a:path>
                <a:path w="466090" h="304800">
                  <a:moveTo>
                    <a:pt x="465823" y="0"/>
                  </a:moveTo>
                  <a:lnTo>
                    <a:pt x="0" y="0"/>
                  </a:lnTo>
                  <a:lnTo>
                    <a:pt x="0" y="50800"/>
                  </a:lnTo>
                  <a:lnTo>
                    <a:pt x="465823" y="50800"/>
                  </a:lnTo>
                  <a:lnTo>
                    <a:pt x="46582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17"/>
          <p:cNvSpPr txBox="1"/>
          <p:nvPr/>
        </p:nvSpPr>
        <p:spPr>
          <a:xfrm rot="5400000">
            <a:off x="2537575" y="-314474"/>
            <a:ext cx="923330" cy="5279120"/>
          </a:xfrm>
          <a:prstGeom prst="rect">
            <a:avLst/>
          </a:prstGeom>
        </p:spPr>
        <p:txBody>
          <a:bodyPr vert="vert270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PH" sz="6000" b="1" spc="-70" dirty="0">
                <a:solidFill>
                  <a:schemeClr val="accent4">
                    <a:lumMod val="50000"/>
                  </a:schemeClr>
                </a:solidFill>
                <a:latin typeface="Tahoma" panose="020B0604030504040204"/>
                <a:cs typeface="Tahoma" panose="020B0604030504040204"/>
              </a:rPr>
              <a:t>OBJECTIVES</a:t>
            </a:r>
            <a:endParaRPr sz="6000" dirty="0">
              <a:solidFill>
                <a:schemeClr val="accent4">
                  <a:lumMod val="50000"/>
                </a:schemeClr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28600" y="3196933"/>
            <a:ext cx="5029200" cy="727368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Humanitarian Data Exchange Data set about Philippines (2019)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64000" y="4076700"/>
            <a:ext cx="4993800" cy="992209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Centre for Research on the Epidemiology of Disasters' Data set about the American Typhoons (2000-2022)</a:t>
            </a:r>
            <a:endParaRPr lang="en-US" sz="1800" u="sng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51687" y="5219700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1</a:t>
            </a:r>
          </a:p>
        </p:txBody>
      </p:sp>
      <p:sp>
        <p:nvSpPr>
          <p:cNvPr id="3" name="Arrow: Chevron 2"/>
          <p:cNvSpPr/>
          <p:nvPr/>
        </p:nvSpPr>
        <p:spPr>
          <a:xfrm>
            <a:off x="712065" y="5289798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51687" y="5624657"/>
            <a:ext cx="4270713" cy="312196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2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61189" y="6023908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3</a:t>
            </a:r>
          </a:p>
        </p:txBody>
      </p:sp>
      <p:sp>
        <p:nvSpPr>
          <p:cNvPr id="30" name="Arrow: Chevron 29"/>
          <p:cNvSpPr/>
          <p:nvPr/>
        </p:nvSpPr>
        <p:spPr>
          <a:xfrm>
            <a:off x="712065" y="5685350"/>
            <a:ext cx="160088" cy="190810"/>
          </a:xfrm>
          <a:prstGeom prst="chevron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Arrow: Chevron 30"/>
          <p:cNvSpPr/>
          <p:nvPr/>
        </p:nvSpPr>
        <p:spPr>
          <a:xfrm>
            <a:off x="712065" y="6069533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961189" y="6438900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4</a:t>
            </a:r>
          </a:p>
        </p:txBody>
      </p:sp>
      <p:sp>
        <p:nvSpPr>
          <p:cNvPr id="21" name="Arrow: Chevron 20"/>
          <p:cNvSpPr/>
          <p:nvPr/>
        </p:nvSpPr>
        <p:spPr>
          <a:xfrm>
            <a:off x="721567" y="6508998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61189" y="6843857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5</a:t>
            </a:r>
          </a:p>
        </p:txBody>
      </p:sp>
      <p:sp>
        <p:nvSpPr>
          <p:cNvPr id="27" name="Arrow: Chevron 26"/>
          <p:cNvSpPr/>
          <p:nvPr/>
        </p:nvSpPr>
        <p:spPr>
          <a:xfrm>
            <a:off x="721567" y="6904550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FA1EC15-E3E0-7A65-CDCE-74BD6FBB06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19800" y="278305"/>
            <a:ext cx="11928142" cy="745599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65E4D3-73E9-1FCF-5731-1053B6B6DC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299" t="35926" r="67348" b="36726"/>
          <a:stretch/>
        </p:blipFill>
        <p:spPr>
          <a:xfrm>
            <a:off x="11684758" y="7905749"/>
            <a:ext cx="6289342" cy="214980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8C7F6BEA-4426-BA91-BE6C-7E47071F3825}"/>
              </a:ext>
            </a:extLst>
          </p:cNvPr>
          <p:cNvSpPr/>
          <p:nvPr/>
        </p:nvSpPr>
        <p:spPr>
          <a:xfrm>
            <a:off x="5999329" y="7905749"/>
            <a:ext cx="5430671" cy="2157201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B797916-154F-53DA-25A8-66EA0B92C0E8}"/>
              </a:ext>
            </a:extLst>
          </p:cNvPr>
          <p:cNvSpPr txBox="1"/>
          <p:nvPr/>
        </p:nvSpPr>
        <p:spPr>
          <a:xfrm>
            <a:off x="6148821" y="7960015"/>
            <a:ext cx="1174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HAITI</a:t>
            </a:r>
            <a:endParaRPr lang="en-PH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1F627D3-DDC4-957C-D5FB-4476979C8848}"/>
              </a:ext>
            </a:extLst>
          </p:cNvPr>
          <p:cNvSpPr txBox="1"/>
          <p:nvPr/>
        </p:nvSpPr>
        <p:spPr>
          <a:xfrm>
            <a:off x="7810892" y="8370418"/>
            <a:ext cx="22095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4343</a:t>
            </a:r>
            <a:endParaRPr lang="en-PH" sz="6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3B13814-EE3F-73F3-030D-DC4F19D1D43B}"/>
              </a:ext>
            </a:extLst>
          </p:cNvPr>
          <p:cNvSpPr txBox="1"/>
          <p:nvPr/>
        </p:nvSpPr>
        <p:spPr>
          <a:xfrm>
            <a:off x="7575101" y="9267196"/>
            <a:ext cx="2552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TOTAL DEATHS </a:t>
            </a:r>
            <a:endParaRPr lang="en-PH" sz="2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22178"/>
            <a:ext cx="5638800" cy="10287000"/>
          </a:xfrm>
          <a:custGeom>
            <a:avLst/>
            <a:gdLst/>
            <a:ahLst/>
            <a:cxnLst/>
            <a:rect l="l" t="t" r="r" b="b"/>
            <a:pathLst>
              <a:path w="4810125" h="10287000">
                <a:moveTo>
                  <a:pt x="481012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4810124" y="0"/>
                </a:lnTo>
                <a:lnTo>
                  <a:pt x="4810124" y="1028699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6148821" y="9639300"/>
            <a:ext cx="1485900" cy="57150"/>
          </a:xfrm>
          <a:custGeom>
            <a:avLst/>
            <a:gdLst/>
            <a:ahLst/>
            <a:cxnLst/>
            <a:rect l="l" t="t" r="r" b="b"/>
            <a:pathLst>
              <a:path w="1485900" h="57150">
                <a:moveTo>
                  <a:pt x="1485899" y="57149"/>
                </a:moveTo>
                <a:lnTo>
                  <a:pt x="0" y="57149"/>
                </a:lnTo>
                <a:lnTo>
                  <a:pt x="0" y="0"/>
                </a:lnTo>
                <a:lnTo>
                  <a:pt x="1485899" y="0"/>
                </a:lnTo>
                <a:lnTo>
                  <a:pt x="1485899" y="5714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7" name="object 17"/>
          <p:cNvGrpSpPr/>
          <p:nvPr/>
        </p:nvGrpSpPr>
        <p:grpSpPr>
          <a:xfrm>
            <a:off x="951690" y="1028700"/>
            <a:ext cx="4175760" cy="9258300"/>
            <a:chOff x="951690" y="1028700"/>
            <a:chExt cx="4175760" cy="9258300"/>
          </a:xfrm>
          <a:solidFill>
            <a:schemeClr val="bg1"/>
          </a:solidFill>
        </p:grpSpPr>
        <p:sp>
          <p:nvSpPr>
            <p:cNvPr id="18" name="object 18"/>
            <p:cNvSpPr/>
            <p:nvPr/>
          </p:nvSpPr>
          <p:spPr>
            <a:xfrm>
              <a:off x="4489132" y="8144128"/>
              <a:ext cx="638175" cy="2143125"/>
            </a:xfrm>
            <a:custGeom>
              <a:avLst/>
              <a:gdLst/>
              <a:ahLst/>
              <a:cxnLst/>
              <a:rect l="l" t="t" r="r" b="b"/>
              <a:pathLst>
                <a:path w="638175" h="2143125">
                  <a:moveTo>
                    <a:pt x="627545" y="2142871"/>
                  </a:moveTo>
                  <a:lnTo>
                    <a:pt x="469595" y="1984133"/>
                  </a:lnTo>
                  <a:lnTo>
                    <a:pt x="319087" y="1832864"/>
                  </a:lnTo>
                  <a:lnTo>
                    <a:pt x="10642" y="2142871"/>
                  </a:lnTo>
                  <a:lnTo>
                    <a:pt x="161137" y="2142871"/>
                  </a:lnTo>
                  <a:lnTo>
                    <a:pt x="319087" y="1984133"/>
                  </a:lnTo>
                  <a:lnTo>
                    <a:pt x="477037" y="2142871"/>
                  </a:lnTo>
                  <a:lnTo>
                    <a:pt x="627545" y="2142871"/>
                  </a:lnTo>
                  <a:close/>
                </a:path>
                <a:path w="638175" h="2143125">
                  <a:moveTo>
                    <a:pt x="638175" y="1695348"/>
                  </a:moveTo>
                  <a:lnTo>
                    <a:pt x="319087" y="1374648"/>
                  </a:lnTo>
                  <a:lnTo>
                    <a:pt x="0" y="1695348"/>
                  </a:lnTo>
                  <a:lnTo>
                    <a:pt x="75260" y="1770976"/>
                  </a:lnTo>
                  <a:lnTo>
                    <a:pt x="319087" y="1525917"/>
                  </a:lnTo>
                  <a:lnTo>
                    <a:pt x="562927" y="1770976"/>
                  </a:lnTo>
                  <a:lnTo>
                    <a:pt x="638175" y="1695348"/>
                  </a:lnTo>
                  <a:close/>
                </a:path>
                <a:path w="638175" h="2143125">
                  <a:moveTo>
                    <a:pt x="638175" y="1237132"/>
                  </a:moveTo>
                  <a:lnTo>
                    <a:pt x="319087" y="916432"/>
                  </a:lnTo>
                  <a:lnTo>
                    <a:pt x="0" y="1237132"/>
                  </a:lnTo>
                  <a:lnTo>
                    <a:pt x="75260" y="1312760"/>
                  </a:lnTo>
                  <a:lnTo>
                    <a:pt x="319087" y="1067689"/>
                  </a:lnTo>
                  <a:lnTo>
                    <a:pt x="562927" y="1312760"/>
                  </a:lnTo>
                  <a:lnTo>
                    <a:pt x="638175" y="1237132"/>
                  </a:lnTo>
                  <a:close/>
                </a:path>
                <a:path w="638175" h="2143125">
                  <a:moveTo>
                    <a:pt x="638175" y="778916"/>
                  </a:moveTo>
                  <a:lnTo>
                    <a:pt x="319087" y="458216"/>
                  </a:lnTo>
                  <a:lnTo>
                    <a:pt x="0" y="778916"/>
                  </a:lnTo>
                  <a:lnTo>
                    <a:pt x="75260" y="854544"/>
                  </a:lnTo>
                  <a:lnTo>
                    <a:pt x="319087" y="609485"/>
                  </a:lnTo>
                  <a:lnTo>
                    <a:pt x="562927" y="854544"/>
                  </a:lnTo>
                  <a:lnTo>
                    <a:pt x="638175" y="778916"/>
                  </a:lnTo>
                  <a:close/>
                </a:path>
                <a:path w="638175" h="2143125">
                  <a:moveTo>
                    <a:pt x="638175" y="320700"/>
                  </a:moveTo>
                  <a:lnTo>
                    <a:pt x="319087" y="0"/>
                  </a:lnTo>
                  <a:lnTo>
                    <a:pt x="0" y="320700"/>
                  </a:lnTo>
                  <a:lnTo>
                    <a:pt x="75260" y="396328"/>
                  </a:lnTo>
                  <a:lnTo>
                    <a:pt x="319087" y="151269"/>
                  </a:lnTo>
                  <a:lnTo>
                    <a:pt x="562927" y="396328"/>
                  </a:lnTo>
                  <a:lnTo>
                    <a:pt x="638175" y="32070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9" name="object 19"/>
            <p:cNvSpPr/>
            <p:nvPr/>
          </p:nvSpPr>
          <p:spPr>
            <a:xfrm>
              <a:off x="951687" y="1028712"/>
              <a:ext cx="466090" cy="304800"/>
            </a:xfrm>
            <a:custGeom>
              <a:avLst/>
              <a:gdLst/>
              <a:ahLst/>
              <a:cxnLst/>
              <a:rect l="l" t="t" r="r" b="b"/>
              <a:pathLst>
                <a:path w="466090" h="304800">
                  <a:moveTo>
                    <a:pt x="465823" y="254000"/>
                  </a:moveTo>
                  <a:lnTo>
                    <a:pt x="0" y="254000"/>
                  </a:lnTo>
                  <a:lnTo>
                    <a:pt x="0" y="304800"/>
                  </a:lnTo>
                  <a:lnTo>
                    <a:pt x="465823" y="304800"/>
                  </a:lnTo>
                  <a:lnTo>
                    <a:pt x="465823" y="254000"/>
                  </a:lnTo>
                  <a:close/>
                </a:path>
                <a:path w="466090" h="304800">
                  <a:moveTo>
                    <a:pt x="465823" y="127000"/>
                  </a:moveTo>
                  <a:lnTo>
                    <a:pt x="0" y="127000"/>
                  </a:lnTo>
                  <a:lnTo>
                    <a:pt x="0" y="177800"/>
                  </a:lnTo>
                  <a:lnTo>
                    <a:pt x="465823" y="177800"/>
                  </a:lnTo>
                  <a:lnTo>
                    <a:pt x="465823" y="127000"/>
                  </a:lnTo>
                  <a:close/>
                </a:path>
                <a:path w="466090" h="304800">
                  <a:moveTo>
                    <a:pt x="465823" y="0"/>
                  </a:moveTo>
                  <a:lnTo>
                    <a:pt x="0" y="0"/>
                  </a:lnTo>
                  <a:lnTo>
                    <a:pt x="0" y="50800"/>
                  </a:lnTo>
                  <a:lnTo>
                    <a:pt x="465823" y="50800"/>
                  </a:lnTo>
                  <a:lnTo>
                    <a:pt x="46582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17"/>
          <p:cNvSpPr txBox="1"/>
          <p:nvPr/>
        </p:nvSpPr>
        <p:spPr>
          <a:xfrm rot="5400000">
            <a:off x="2537575" y="-314474"/>
            <a:ext cx="923330" cy="5279120"/>
          </a:xfrm>
          <a:prstGeom prst="rect">
            <a:avLst/>
          </a:prstGeom>
        </p:spPr>
        <p:txBody>
          <a:bodyPr vert="vert270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PH" sz="6000" b="1" spc="-70" dirty="0">
                <a:solidFill>
                  <a:schemeClr val="accent4">
                    <a:lumMod val="50000"/>
                  </a:schemeClr>
                </a:solidFill>
                <a:latin typeface="Tahoma" panose="020B0604030504040204"/>
                <a:cs typeface="Tahoma" panose="020B0604030504040204"/>
              </a:rPr>
              <a:t>OBJECTIVES</a:t>
            </a:r>
            <a:endParaRPr sz="6000" dirty="0">
              <a:solidFill>
                <a:schemeClr val="accent4">
                  <a:lumMod val="50000"/>
                </a:schemeClr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28600" y="3196933"/>
            <a:ext cx="5029200" cy="727368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Humanitarian Data Exchange Data set about Philippines (2019)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64000" y="4076700"/>
            <a:ext cx="4993800" cy="992209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Centre for Research on the Epidemiology of Disasters' Data set about the American Typhoons (2000-2022)</a:t>
            </a:r>
            <a:endParaRPr lang="en-US" sz="1800" u="sng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51687" y="5219700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1</a:t>
            </a:r>
          </a:p>
        </p:txBody>
      </p:sp>
      <p:sp>
        <p:nvSpPr>
          <p:cNvPr id="3" name="Arrow: Chevron 2"/>
          <p:cNvSpPr/>
          <p:nvPr/>
        </p:nvSpPr>
        <p:spPr>
          <a:xfrm>
            <a:off x="712065" y="5289798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51687" y="5624657"/>
            <a:ext cx="4270713" cy="312196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2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61189" y="6023908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3</a:t>
            </a:r>
          </a:p>
        </p:txBody>
      </p:sp>
      <p:sp>
        <p:nvSpPr>
          <p:cNvPr id="30" name="Arrow: Chevron 29"/>
          <p:cNvSpPr/>
          <p:nvPr/>
        </p:nvSpPr>
        <p:spPr>
          <a:xfrm>
            <a:off x="712065" y="5685350"/>
            <a:ext cx="160088" cy="190810"/>
          </a:xfrm>
          <a:prstGeom prst="chevron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Arrow: Chevron 30"/>
          <p:cNvSpPr/>
          <p:nvPr/>
        </p:nvSpPr>
        <p:spPr>
          <a:xfrm>
            <a:off x="712065" y="6069533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961189" y="6438900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4</a:t>
            </a:r>
          </a:p>
        </p:txBody>
      </p:sp>
      <p:sp>
        <p:nvSpPr>
          <p:cNvPr id="21" name="Arrow: Chevron 20"/>
          <p:cNvSpPr/>
          <p:nvPr/>
        </p:nvSpPr>
        <p:spPr>
          <a:xfrm>
            <a:off x="721567" y="6508998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61189" y="6843857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5</a:t>
            </a:r>
          </a:p>
        </p:txBody>
      </p:sp>
      <p:sp>
        <p:nvSpPr>
          <p:cNvPr id="27" name="Arrow: Chevron 26"/>
          <p:cNvSpPr/>
          <p:nvPr/>
        </p:nvSpPr>
        <p:spPr>
          <a:xfrm>
            <a:off x="721567" y="6904550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F6560BBF-5F5C-6B66-B107-410FDC442B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23710" y="419100"/>
            <a:ext cx="11635536" cy="673695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D6B08B-C830-64C6-A9A4-B35EAB3790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67" t="18889" r="75453" b="52963"/>
          <a:stretch/>
        </p:blipFill>
        <p:spPr>
          <a:xfrm>
            <a:off x="6123710" y="7429500"/>
            <a:ext cx="4163290" cy="27432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195B48AD-D9FA-2E24-A336-A24ABDD267A1}"/>
              </a:ext>
            </a:extLst>
          </p:cNvPr>
          <p:cNvSpPr/>
          <p:nvPr/>
        </p:nvSpPr>
        <p:spPr>
          <a:xfrm>
            <a:off x="10439400" y="7429500"/>
            <a:ext cx="3586046" cy="2743200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0D79AA4-D674-127C-FC23-3363303D656B}"/>
              </a:ext>
            </a:extLst>
          </p:cNvPr>
          <p:cNvSpPr/>
          <p:nvPr/>
        </p:nvSpPr>
        <p:spPr>
          <a:xfrm>
            <a:off x="14173200" y="7429500"/>
            <a:ext cx="3586046" cy="2743200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A566F6E-B005-5668-C178-4CD8D7221EC5}"/>
              </a:ext>
            </a:extLst>
          </p:cNvPr>
          <p:cNvSpPr txBox="1"/>
          <p:nvPr/>
        </p:nvSpPr>
        <p:spPr>
          <a:xfrm>
            <a:off x="11127653" y="8225617"/>
            <a:ext cx="22095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3393</a:t>
            </a:r>
            <a:endParaRPr lang="en-PH" sz="6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E3BBAA5-4404-AA3B-3940-04857049B77C}"/>
              </a:ext>
            </a:extLst>
          </p:cNvPr>
          <p:cNvSpPr txBox="1"/>
          <p:nvPr/>
        </p:nvSpPr>
        <p:spPr>
          <a:xfrm>
            <a:off x="15091149" y="8225617"/>
            <a:ext cx="17501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150</a:t>
            </a:r>
            <a:endParaRPr lang="en-PH" sz="6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216723-602D-1C39-9284-6F2F494A11E6}"/>
              </a:ext>
            </a:extLst>
          </p:cNvPr>
          <p:cNvSpPr txBox="1"/>
          <p:nvPr/>
        </p:nvSpPr>
        <p:spPr>
          <a:xfrm>
            <a:off x="10774728" y="9164511"/>
            <a:ext cx="29471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NUMBER OF INJURED IN 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HAITI</a:t>
            </a:r>
            <a:endParaRPr lang="en-PH" sz="2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2DB8F37-A46B-FF88-65A8-C28DA13469F4}"/>
              </a:ext>
            </a:extLst>
          </p:cNvPr>
          <p:cNvSpPr txBox="1"/>
          <p:nvPr/>
        </p:nvSpPr>
        <p:spPr>
          <a:xfrm>
            <a:off x="14013466" y="9241460"/>
            <a:ext cx="39055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NUMBER OF INJURED IN </a:t>
            </a:r>
            <a:r>
              <a:rPr lang="en-US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DOMINICA</a:t>
            </a:r>
            <a:endParaRPr lang="en-PH" sz="22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840B356-42BE-331C-2E7F-9B83A104869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0930" y="7416878"/>
            <a:ext cx="1070583" cy="107058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F8A43F62-4A10-E748-0840-F6F03EC3112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7130" y="7421913"/>
            <a:ext cx="1070583" cy="1070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2101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22178"/>
            <a:ext cx="5638800" cy="10287000"/>
          </a:xfrm>
          <a:custGeom>
            <a:avLst/>
            <a:gdLst/>
            <a:ahLst/>
            <a:cxnLst/>
            <a:rect l="l" t="t" r="r" b="b"/>
            <a:pathLst>
              <a:path w="4810125" h="10287000">
                <a:moveTo>
                  <a:pt x="481012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4810124" y="0"/>
                </a:lnTo>
                <a:lnTo>
                  <a:pt x="4810124" y="1028699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6148821" y="9639300"/>
            <a:ext cx="1485900" cy="57150"/>
          </a:xfrm>
          <a:custGeom>
            <a:avLst/>
            <a:gdLst/>
            <a:ahLst/>
            <a:cxnLst/>
            <a:rect l="l" t="t" r="r" b="b"/>
            <a:pathLst>
              <a:path w="1485900" h="57150">
                <a:moveTo>
                  <a:pt x="1485899" y="57149"/>
                </a:moveTo>
                <a:lnTo>
                  <a:pt x="0" y="57149"/>
                </a:lnTo>
                <a:lnTo>
                  <a:pt x="0" y="0"/>
                </a:lnTo>
                <a:lnTo>
                  <a:pt x="1485899" y="0"/>
                </a:lnTo>
                <a:lnTo>
                  <a:pt x="1485899" y="5714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7" name="object 17"/>
          <p:cNvGrpSpPr/>
          <p:nvPr/>
        </p:nvGrpSpPr>
        <p:grpSpPr>
          <a:xfrm>
            <a:off x="951690" y="1028700"/>
            <a:ext cx="4175760" cy="9258300"/>
            <a:chOff x="951690" y="1028700"/>
            <a:chExt cx="4175760" cy="9258300"/>
          </a:xfrm>
          <a:solidFill>
            <a:schemeClr val="bg1"/>
          </a:solidFill>
        </p:grpSpPr>
        <p:sp>
          <p:nvSpPr>
            <p:cNvPr id="18" name="object 18"/>
            <p:cNvSpPr/>
            <p:nvPr/>
          </p:nvSpPr>
          <p:spPr>
            <a:xfrm>
              <a:off x="4489132" y="8144128"/>
              <a:ext cx="638175" cy="2143125"/>
            </a:xfrm>
            <a:custGeom>
              <a:avLst/>
              <a:gdLst/>
              <a:ahLst/>
              <a:cxnLst/>
              <a:rect l="l" t="t" r="r" b="b"/>
              <a:pathLst>
                <a:path w="638175" h="2143125">
                  <a:moveTo>
                    <a:pt x="627545" y="2142871"/>
                  </a:moveTo>
                  <a:lnTo>
                    <a:pt x="469595" y="1984133"/>
                  </a:lnTo>
                  <a:lnTo>
                    <a:pt x="319087" y="1832864"/>
                  </a:lnTo>
                  <a:lnTo>
                    <a:pt x="10642" y="2142871"/>
                  </a:lnTo>
                  <a:lnTo>
                    <a:pt x="161137" y="2142871"/>
                  </a:lnTo>
                  <a:lnTo>
                    <a:pt x="319087" y="1984133"/>
                  </a:lnTo>
                  <a:lnTo>
                    <a:pt x="477037" y="2142871"/>
                  </a:lnTo>
                  <a:lnTo>
                    <a:pt x="627545" y="2142871"/>
                  </a:lnTo>
                  <a:close/>
                </a:path>
                <a:path w="638175" h="2143125">
                  <a:moveTo>
                    <a:pt x="638175" y="1695348"/>
                  </a:moveTo>
                  <a:lnTo>
                    <a:pt x="319087" y="1374648"/>
                  </a:lnTo>
                  <a:lnTo>
                    <a:pt x="0" y="1695348"/>
                  </a:lnTo>
                  <a:lnTo>
                    <a:pt x="75260" y="1770976"/>
                  </a:lnTo>
                  <a:lnTo>
                    <a:pt x="319087" y="1525917"/>
                  </a:lnTo>
                  <a:lnTo>
                    <a:pt x="562927" y="1770976"/>
                  </a:lnTo>
                  <a:lnTo>
                    <a:pt x="638175" y="1695348"/>
                  </a:lnTo>
                  <a:close/>
                </a:path>
                <a:path w="638175" h="2143125">
                  <a:moveTo>
                    <a:pt x="638175" y="1237132"/>
                  </a:moveTo>
                  <a:lnTo>
                    <a:pt x="319087" y="916432"/>
                  </a:lnTo>
                  <a:lnTo>
                    <a:pt x="0" y="1237132"/>
                  </a:lnTo>
                  <a:lnTo>
                    <a:pt x="75260" y="1312760"/>
                  </a:lnTo>
                  <a:lnTo>
                    <a:pt x="319087" y="1067689"/>
                  </a:lnTo>
                  <a:lnTo>
                    <a:pt x="562927" y="1312760"/>
                  </a:lnTo>
                  <a:lnTo>
                    <a:pt x="638175" y="1237132"/>
                  </a:lnTo>
                  <a:close/>
                </a:path>
                <a:path w="638175" h="2143125">
                  <a:moveTo>
                    <a:pt x="638175" y="778916"/>
                  </a:moveTo>
                  <a:lnTo>
                    <a:pt x="319087" y="458216"/>
                  </a:lnTo>
                  <a:lnTo>
                    <a:pt x="0" y="778916"/>
                  </a:lnTo>
                  <a:lnTo>
                    <a:pt x="75260" y="854544"/>
                  </a:lnTo>
                  <a:lnTo>
                    <a:pt x="319087" y="609485"/>
                  </a:lnTo>
                  <a:lnTo>
                    <a:pt x="562927" y="854544"/>
                  </a:lnTo>
                  <a:lnTo>
                    <a:pt x="638175" y="778916"/>
                  </a:lnTo>
                  <a:close/>
                </a:path>
                <a:path w="638175" h="2143125">
                  <a:moveTo>
                    <a:pt x="638175" y="320700"/>
                  </a:moveTo>
                  <a:lnTo>
                    <a:pt x="319087" y="0"/>
                  </a:lnTo>
                  <a:lnTo>
                    <a:pt x="0" y="320700"/>
                  </a:lnTo>
                  <a:lnTo>
                    <a:pt x="75260" y="396328"/>
                  </a:lnTo>
                  <a:lnTo>
                    <a:pt x="319087" y="151269"/>
                  </a:lnTo>
                  <a:lnTo>
                    <a:pt x="562927" y="396328"/>
                  </a:lnTo>
                  <a:lnTo>
                    <a:pt x="638175" y="32070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9" name="object 19"/>
            <p:cNvSpPr/>
            <p:nvPr/>
          </p:nvSpPr>
          <p:spPr>
            <a:xfrm>
              <a:off x="951687" y="1028712"/>
              <a:ext cx="466090" cy="304800"/>
            </a:xfrm>
            <a:custGeom>
              <a:avLst/>
              <a:gdLst/>
              <a:ahLst/>
              <a:cxnLst/>
              <a:rect l="l" t="t" r="r" b="b"/>
              <a:pathLst>
                <a:path w="466090" h="304800">
                  <a:moveTo>
                    <a:pt x="465823" y="254000"/>
                  </a:moveTo>
                  <a:lnTo>
                    <a:pt x="0" y="254000"/>
                  </a:lnTo>
                  <a:lnTo>
                    <a:pt x="0" y="304800"/>
                  </a:lnTo>
                  <a:lnTo>
                    <a:pt x="465823" y="304800"/>
                  </a:lnTo>
                  <a:lnTo>
                    <a:pt x="465823" y="254000"/>
                  </a:lnTo>
                  <a:close/>
                </a:path>
                <a:path w="466090" h="304800">
                  <a:moveTo>
                    <a:pt x="465823" y="127000"/>
                  </a:moveTo>
                  <a:lnTo>
                    <a:pt x="0" y="127000"/>
                  </a:lnTo>
                  <a:lnTo>
                    <a:pt x="0" y="177800"/>
                  </a:lnTo>
                  <a:lnTo>
                    <a:pt x="465823" y="177800"/>
                  </a:lnTo>
                  <a:lnTo>
                    <a:pt x="465823" y="127000"/>
                  </a:lnTo>
                  <a:close/>
                </a:path>
                <a:path w="466090" h="304800">
                  <a:moveTo>
                    <a:pt x="465823" y="0"/>
                  </a:moveTo>
                  <a:lnTo>
                    <a:pt x="0" y="0"/>
                  </a:lnTo>
                  <a:lnTo>
                    <a:pt x="0" y="50800"/>
                  </a:lnTo>
                  <a:lnTo>
                    <a:pt x="465823" y="50800"/>
                  </a:lnTo>
                  <a:lnTo>
                    <a:pt x="46582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17"/>
          <p:cNvSpPr txBox="1"/>
          <p:nvPr/>
        </p:nvSpPr>
        <p:spPr>
          <a:xfrm rot="5400000">
            <a:off x="2537575" y="-314474"/>
            <a:ext cx="923330" cy="5279120"/>
          </a:xfrm>
          <a:prstGeom prst="rect">
            <a:avLst/>
          </a:prstGeom>
        </p:spPr>
        <p:txBody>
          <a:bodyPr vert="vert270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PH" sz="6000" b="1" spc="-70" dirty="0">
                <a:solidFill>
                  <a:schemeClr val="accent4">
                    <a:lumMod val="50000"/>
                  </a:schemeClr>
                </a:solidFill>
                <a:latin typeface="Tahoma" panose="020B0604030504040204"/>
                <a:cs typeface="Tahoma" panose="020B0604030504040204"/>
              </a:rPr>
              <a:t>OBJECTIVES</a:t>
            </a:r>
            <a:endParaRPr sz="6000" dirty="0">
              <a:solidFill>
                <a:schemeClr val="accent4">
                  <a:lumMod val="50000"/>
                </a:schemeClr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28600" y="3196933"/>
            <a:ext cx="5029200" cy="727368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Humanitarian Data Exchange Data set about Philippines (2019)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64000" y="4076700"/>
            <a:ext cx="4993800" cy="992209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Centre for Research on the Epidemiology of Disasters' Data set about the American Typhoons (2000-2022)</a:t>
            </a:r>
            <a:endParaRPr lang="en-US" sz="1800" u="sng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51687" y="5219700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1</a:t>
            </a:r>
          </a:p>
        </p:txBody>
      </p:sp>
      <p:sp>
        <p:nvSpPr>
          <p:cNvPr id="3" name="Arrow: Chevron 2"/>
          <p:cNvSpPr/>
          <p:nvPr/>
        </p:nvSpPr>
        <p:spPr>
          <a:xfrm>
            <a:off x="712065" y="5289798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51687" y="5624657"/>
            <a:ext cx="4270713" cy="312196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2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61189" y="6023908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3</a:t>
            </a:r>
          </a:p>
        </p:txBody>
      </p:sp>
      <p:sp>
        <p:nvSpPr>
          <p:cNvPr id="30" name="Arrow: Chevron 29"/>
          <p:cNvSpPr/>
          <p:nvPr/>
        </p:nvSpPr>
        <p:spPr>
          <a:xfrm>
            <a:off x="712065" y="5685350"/>
            <a:ext cx="160088" cy="190810"/>
          </a:xfrm>
          <a:prstGeom prst="chevron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Arrow: Chevron 30"/>
          <p:cNvSpPr/>
          <p:nvPr/>
        </p:nvSpPr>
        <p:spPr>
          <a:xfrm>
            <a:off x="712065" y="6069533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961189" y="6438900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4</a:t>
            </a:r>
          </a:p>
        </p:txBody>
      </p:sp>
      <p:sp>
        <p:nvSpPr>
          <p:cNvPr id="21" name="Arrow: Chevron 20"/>
          <p:cNvSpPr/>
          <p:nvPr/>
        </p:nvSpPr>
        <p:spPr>
          <a:xfrm>
            <a:off x="721567" y="6508998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61189" y="6843857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5</a:t>
            </a:r>
          </a:p>
        </p:txBody>
      </p:sp>
      <p:sp>
        <p:nvSpPr>
          <p:cNvPr id="27" name="Arrow: Chevron 26"/>
          <p:cNvSpPr/>
          <p:nvPr/>
        </p:nvSpPr>
        <p:spPr>
          <a:xfrm>
            <a:off x="721567" y="6904550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DAFB4B1-1874-C6C9-ADAA-EDBD8B2DCD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23710" y="342901"/>
            <a:ext cx="11635536" cy="691515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992D5A-C379-3824-3494-597F65A399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76" t="27090" r="66515" b="46224"/>
          <a:stretch/>
        </p:blipFill>
        <p:spPr>
          <a:xfrm>
            <a:off x="6123710" y="7427556"/>
            <a:ext cx="5458689" cy="274514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EECC5E57-18E3-C313-B9F2-D07849FE0CC1}"/>
              </a:ext>
            </a:extLst>
          </p:cNvPr>
          <p:cNvSpPr/>
          <p:nvPr/>
        </p:nvSpPr>
        <p:spPr>
          <a:xfrm>
            <a:off x="11887201" y="7427556"/>
            <a:ext cx="5872046" cy="2745144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4694FF0-2CF1-4B5E-397E-4735437C280E}"/>
              </a:ext>
            </a:extLst>
          </p:cNvPr>
          <p:cNvSpPr txBox="1"/>
          <p:nvPr/>
        </p:nvSpPr>
        <p:spPr>
          <a:xfrm>
            <a:off x="12424086" y="7802093"/>
            <a:ext cx="47982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20202593.0</a:t>
            </a:r>
            <a:endParaRPr lang="en-PH" sz="6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8C13481-F39D-E765-21F4-7A538C943D90}"/>
              </a:ext>
            </a:extLst>
          </p:cNvPr>
          <p:cNvSpPr txBox="1"/>
          <p:nvPr/>
        </p:nvSpPr>
        <p:spPr>
          <a:xfrm>
            <a:off x="12536642" y="8817756"/>
            <a:ext cx="45731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TOTAL AFFECTED INDIVIDUALS IN </a:t>
            </a:r>
            <a:r>
              <a:rPr lang="en-US" sz="3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CUBA</a:t>
            </a:r>
            <a:endParaRPr lang="en-PH" sz="2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9971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22178"/>
            <a:ext cx="5638800" cy="10287000"/>
          </a:xfrm>
          <a:custGeom>
            <a:avLst/>
            <a:gdLst/>
            <a:ahLst/>
            <a:cxnLst/>
            <a:rect l="l" t="t" r="r" b="b"/>
            <a:pathLst>
              <a:path w="4810125" h="10287000">
                <a:moveTo>
                  <a:pt x="481012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4810124" y="0"/>
                </a:lnTo>
                <a:lnTo>
                  <a:pt x="4810124" y="1028699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6148821" y="9639300"/>
            <a:ext cx="1485900" cy="57150"/>
          </a:xfrm>
          <a:custGeom>
            <a:avLst/>
            <a:gdLst/>
            <a:ahLst/>
            <a:cxnLst/>
            <a:rect l="l" t="t" r="r" b="b"/>
            <a:pathLst>
              <a:path w="1485900" h="57150">
                <a:moveTo>
                  <a:pt x="1485899" y="57149"/>
                </a:moveTo>
                <a:lnTo>
                  <a:pt x="0" y="57149"/>
                </a:lnTo>
                <a:lnTo>
                  <a:pt x="0" y="0"/>
                </a:lnTo>
                <a:lnTo>
                  <a:pt x="1485899" y="0"/>
                </a:lnTo>
                <a:lnTo>
                  <a:pt x="1485899" y="5714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7" name="object 17"/>
          <p:cNvGrpSpPr/>
          <p:nvPr/>
        </p:nvGrpSpPr>
        <p:grpSpPr>
          <a:xfrm>
            <a:off x="951690" y="1028700"/>
            <a:ext cx="4175760" cy="9258300"/>
            <a:chOff x="951690" y="1028700"/>
            <a:chExt cx="4175760" cy="9258300"/>
          </a:xfrm>
          <a:solidFill>
            <a:schemeClr val="bg1"/>
          </a:solidFill>
        </p:grpSpPr>
        <p:sp>
          <p:nvSpPr>
            <p:cNvPr id="18" name="object 18"/>
            <p:cNvSpPr/>
            <p:nvPr/>
          </p:nvSpPr>
          <p:spPr>
            <a:xfrm>
              <a:off x="4489132" y="8144128"/>
              <a:ext cx="638175" cy="2143125"/>
            </a:xfrm>
            <a:custGeom>
              <a:avLst/>
              <a:gdLst/>
              <a:ahLst/>
              <a:cxnLst/>
              <a:rect l="l" t="t" r="r" b="b"/>
              <a:pathLst>
                <a:path w="638175" h="2143125">
                  <a:moveTo>
                    <a:pt x="627545" y="2142871"/>
                  </a:moveTo>
                  <a:lnTo>
                    <a:pt x="469595" y="1984133"/>
                  </a:lnTo>
                  <a:lnTo>
                    <a:pt x="319087" y="1832864"/>
                  </a:lnTo>
                  <a:lnTo>
                    <a:pt x="10642" y="2142871"/>
                  </a:lnTo>
                  <a:lnTo>
                    <a:pt x="161137" y="2142871"/>
                  </a:lnTo>
                  <a:lnTo>
                    <a:pt x="319087" y="1984133"/>
                  </a:lnTo>
                  <a:lnTo>
                    <a:pt x="477037" y="2142871"/>
                  </a:lnTo>
                  <a:lnTo>
                    <a:pt x="627545" y="2142871"/>
                  </a:lnTo>
                  <a:close/>
                </a:path>
                <a:path w="638175" h="2143125">
                  <a:moveTo>
                    <a:pt x="638175" y="1695348"/>
                  </a:moveTo>
                  <a:lnTo>
                    <a:pt x="319087" y="1374648"/>
                  </a:lnTo>
                  <a:lnTo>
                    <a:pt x="0" y="1695348"/>
                  </a:lnTo>
                  <a:lnTo>
                    <a:pt x="75260" y="1770976"/>
                  </a:lnTo>
                  <a:lnTo>
                    <a:pt x="319087" y="1525917"/>
                  </a:lnTo>
                  <a:lnTo>
                    <a:pt x="562927" y="1770976"/>
                  </a:lnTo>
                  <a:lnTo>
                    <a:pt x="638175" y="1695348"/>
                  </a:lnTo>
                  <a:close/>
                </a:path>
                <a:path w="638175" h="2143125">
                  <a:moveTo>
                    <a:pt x="638175" y="1237132"/>
                  </a:moveTo>
                  <a:lnTo>
                    <a:pt x="319087" y="916432"/>
                  </a:lnTo>
                  <a:lnTo>
                    <a:pt x="0" y="1237132"/>
                  </a:lnTo>
                  <a:lnTo>
                    <a:pt x="75260" y="1312760"/>
                  </a:lnTo>
                  <a:lnTo>
                    <a:pt x="319087" y="1067689"/>
                  </a:lnTo>
                  <a:lnTo>
                    <a:pt x="562927" y="1312760"/>
                  </a:lnTo>
                  <a:lnTo>
                    <a:pt x="638175" y="1237132"/>
                  </a:lnTo>
                  <a:close/>
                </a:path>
                <a:path w="638175" h="2143125">
                  <a:moveTo>
                    <a:pt x="638175" y="778916"/>
                  </a:moveTo>
                  <a:lnTo>
                    <a:pt x="319087" y="458216"/>
                  </a:lnTo>
                  <a:lnTo>
                    <a:pt x="0" y="778916"/>
                  </a:lnTo>
                  <a:lnTo>
                    <a:pt x="75260" y="854544"/>
                  </a:lnTo>
                  <a:lnTo>
                    <a:pt x="319087" y="609485"/>
                  </a:lnTo>
                  <a:lnTo>
                    <a:pt x="562927" y="854544"/>
                  </a:lnTo>
                  <a:lnTo>
                    <a:pt x="638175" y="778916"/>
                  </a:lnTo>
                  <a:close/>
                </a:path>
                <a:path w="638175" h="2143125">
                  <a:moveTo>
                    <a:pt x="638175" y="320700"/>
                  </a:moveTo>
                  <a:lnTo>
                    <a:pt x="319087" y="0"/>
                  </a:lnTo>
                  <a:lnTo>
                    <a:pt x="0" y="320700"/>
                  </a:lnTo>
                  <a:lnTo>
                    <a:pt x="75260" y="396328"/>
                  </a:lnTo>
                  <a:lnTo>
                    <a:pt x="319087" y="151269"/>
                  </a:lnTo>
                  <a:lnTo>
                    <a:pt x="562927" y="396328"/>
                  </a:lnTo>
                  <a:lnTo>
                    <a:pt x="638175" y="32070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9" name="object 19"/>
            <p:cNvSpPr/>
            <p:nvPr/>
          </p:nvSpPr>
          <p:spPr>
            <a:xfrm>
              <a:off x="951687" y="1028712"/>
              <a:ext cx="466090" cy="304800"/>
            </a:xfrm>
            <a:custGeom>
              <a:avLst/>
              <a:gdLst/>
              <a:ahLst/>
              <a:cxnLst/>
              <a:rect l="l" t="t" r="r" b="b"/>
              <a:pathLst>
                <a:path w="466090" h="304800">
                  <a:moveTo>
                    <a:pt x="465823" y="254000"/>
                  </a:moveTo>
                  <a:lnTo>
                    <a:pt x="0" y="254000"/>
                  </a:lnTo>
                  <a:lnTo>
                    <a:pt x="0" y="304800"/>
                  </a:lnTo>
                  <a:lnTo>
                    <a:pt x="465823" y="304800"/>
                  </a:lnTo>
                  <a:lnTo>
                    <a:pt x="465823" y="254000"/>
                  </a:lnTo>
                  <a:close/>
                </a:path>
                <a:path w="466090" h="304800">
                  <a:moveTo>
                    <a:pt x="465823" y="127000"/>
                  </a:moveTo>
                  <a:lnTo>
                    <a:pt x="0" y="127000"/>
                  </a:lnTo>
                  <a:lnTo>
                    <a:pt x="0" y="177800"/>
                  </a:lnTo>
                  <a:lnTo>
                    <a:pt x="465823" y="177800"/>
                  </a:lnTo>
                  <a:lnTo>
                    <a:pt x="465823" y="127000"/>
                  </a:lnTo>
                  <a:close/>
                </a:path>
                <a:path w="466090" h="304800">
                  <a:moveTo>
                    <a:pt x="465823" y="0"/>
                  </a:moveTo>
                  <a:lnTo>
                    <a:pt x="0" y="0"/>
                  </a:lnTo>
                  <a:lnTo>
                    <a:pt x="0" y="50800"/>
                  </a:lnTo>
                  <a:lnTo>
                    <a:pt x="465823" y="50800"/>
                  </a:lnTo>
                  <a:lnTo>
                    <a:pt x="46582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17"/>
          <p:cNvSpPr txBox="1"/>
          <p:nvPr/>
        </p:nvSpPr>
        <p:spPr>
          <a:xfrm rot="5400000">
            <a:off x="2537575" y="-314474"/>
            <a:ext cx="923330" cy="5279120"/>
          </a:xfrm>
          <a:prstGeom prst="rect">
            <a:avLst/>
          </a:prstGeom>
        </p:spPr>
        <p:txBody>
          <a:bodyPr vert="vert270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PH" sz="6000" b="1" spc="-70" dirty="0">
                <a:solidFill>
                  <a:schemeClr val="accent4">
                    <a:lumMod val="50000"/>
                  </a:schemeClr>
                </a:solidFill>
                <a:latin typeface="Tahoma" panose="020B0604030504040204"/>
                <a:cs typeface="Tahoma" panose="020B0604030504040204"/>
              </a:rPr>
              <a:t>OBJECTIVES</a:t>
            </a:r>
            <a:endParaRPr sz="6000" dirty="0">
              <a:solidFill>
                <a:schemeClr val="accent4">
                  <a:lumMod val="50000"/>
                </a:schemeClr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28600" y="3196933"/>
            <a:ext cx="5029200" cy="727368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Humanitarian Data Exchange Data set about Philippines (2019)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64000" y="4076700"/>
            <a:ext cx="4993800" cy="992209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Centre for Research on the Epidemiology of Disasters' Data set about the American Typhoons (2000-2022)</a:t>
            </a:r>
            <a:endParaRPr lang="en-US" sz="1800" u="sng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51687" y="5219700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1</a:t>
            </a:r>
          </a:p>
        </p:txBody>
      </p:sp>
      <p:sp>
        <p:nvSpPr>
          <p:cNvPr id="3" name="Arrow: Chevron 2"/>
          <p:cNvSpPr/>
          <p:nvPr/>
        </p:nvSpPr>
        <p:spPr>
          <a:xfrm>
            <a:off x="712065" y="5289798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51687" y="5624657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2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61189" y="6023908"/>
            <a:ext cx="4270713" cy="312196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3</a:t>
            </a:r>
          </a:p>
        </p:txBody>
      </p:sp>
      <p:sp>
        <p:nvSpPr>
          <p:cNvPr id="30" name="Arrow: Chevron 29"/>
          <p:cNvSpPr/>
          <p:nvPr/>
        </p:nvSpPr>
        <p:spPr>
          <a:xfrm>
            <a:off x="712065" y="5685350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Arrow: Chevron 30"/>
          <p:cNvSpPr/>
          <p:nvPr/>
        </p:nvSpPr>
        <p:spPr>
          <a:xfrm>
            <a:off x="712065" y="6069533"/>
            <a:ext cx="160088" cy="190810"/>
          </a:xfrm>
          <a:prstGeom prst="chevron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961189" y="6438900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4</a:t>
            </a:r>
          </a:p>
        </p:txBody>
      </p:sp>
      <p:sp>
        <p:nvSpPr>
          <p:cNvPr id="21" name="Arrow: Chevron 20"/>
          <p:cNvSpPr/>
          <p:nvPr/>
        </p:nvSpPr>
        <p:spPr>
          <a:xfrm>
            <a:off x="721567" y="6508998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61189" y="6843857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5</a:t>
            </a:r>
          </a:p>
        </p:txBody>
      </p:sp>
      <p:sp>
        <p:nvSpPr>
          <p:cNvPr id="27" name="Arrow: Chevron 26"/>
          <p:cNvSpPr/>
          <p:nvPr/>
        </p:nvSpPr>
        <p:spPr>
          <a:xfrm>
            <a:off x="721567" y="6904550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EEA025B3-3E6D-E7C8-1579-CE27CDAA23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17465" y="265646"/>
            <a:ext cx="8355735" cy="959360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AFD56F-4425-8381-3D46-926839AADE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04" t="15926" r="67348" b="32881"/>
          <a:stretch/>
        </p:blipFill>
        <p:spPr>
          <a:xfrm>
            <a:off x="14401800" y="265645"/>
            <a:ext cx="3655325" cy="624335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C980918D-4C19-DF2A-5F15-38F9D50847AA}"/>
              </a:ext>
            </a:extLst>
          </p:cNvPr>
          <p:cNvSpPr/>
          <p:nvPr/>
        </p:nvSpPr>
        <p:spPr>
          <a:xfrm>
            <a:off x="14390427" y="6699807"/>
            <a:ext cx="3666698" cy="3159441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5BACF06-B3B8-99B6-A975-2304FF5E3C35}"/>
              </a:ext>
            </a:extLst>
          </p:cNvPr>
          <p:cNvSpPr txBox="1"/>
          <p:nvPr/>
        </p:nvSpPr>
        <p:spPr>
          <a:xfrm>
            <a:off x="14548512" y="7319793"/>
            <a:ext cx="33505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Saint Kitts and Nevis</a:t>
            </a:r>
            <a:endParaRPr lang="en-PH" sz="4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FC25E18-769C-7104-C484-9CCAA50785A2}"/>
              </a:ext>
            </a:extLst>
          </p:cNvPr>
          <p:cNvSpPr txBox="1"/>
          <p:nvPr/>
        </p:nvSpPr>
        <p:spPr>
          <a:xfrm>
            <a:off x="14848299" y="8730831"/>
            <a:ext cx="2750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Lowest Number of Total Deaths </a:t>
            </a:r>
            <a:endParaRPr lang="en-PH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6543675" cy="10287000"/>
          </a:xfrm>
          <a:custGeom>
            <a:avLst/>
            <a:gdLst/>
            <a:ahLst/>
            <a:cxnLst/>
            <a:rect l="l" t="t" r="r" b="b"/>
            <a:pathLst>
              <a:path w="6543675" h="10287000">
                <a:moveTo>
                  <a:pt x="654367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6543674" y="0"/>
                </a:lnTo>
                <a:lnTo>
                  <a:pt x="6543674" y="1028699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7" name="object 17"/>
          <p:cNvSpPr txBox="1"/>
          <p:nvPr/>
        </p:nvSpPr>
        <p:spPr>
          <a:xfrm>
            <a:off x="1657052" y="345029"/>
            <a:ext cx="2000548" cy="8681914"/>
          </a:xfrm>
          <a:prstGeom prst="rect">
            <a:avLst/>
          </a:prstGeom>
        </p:spPr>
        <p:txBody>
          <a:bodyPr vert="vert270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PH" sz="6500" b="1" spc="-70" dirty="0">
                <a:solidFill>
                  <a:schemeClr val="accent4">
                    <a:lumMod val="50000"/>
                  </a:schemeClr>
                </a:solidFill>
                <a:latin typeface="Tahoma" panose="020B0604030504040204"/>
                <a:cs typeface="Tahoma" panose="020B0604030504040204"/>
              </a:rPr>
              <a:t>Sustainable Development Goals</a:t>
            </a:r>
            <a:endParaRPr sz="6500" dirty="0">
              <a:solidFill>
                <a:schemeClr val="accent4">
                  <a:lumMod val="50000"/>
                </a:schemeClr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title"/>
          </p:nvPr>
        </p:nvSpPr>
        <p:spPr>
          <a:xfrm>
            <a:off x="10310974" y="1303417"/>
            <a:ext cx="3996690" cy="8619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7000"/>
              </a:lnSpc>
              <a:spcBef>
                <a:spcPts val="100"/>
              </a:spcBef>
            </a:pPr>
            <a:r>
              <a:rPr lang="en-PH" sz="2700" spc="-75" dirty="0">
                <a:solidFill>
                  <a:schemeClr val="bg2">
                    <a:lumMod val="50000"/>
                  </a:schemeClr>
                </a:solidFill>
                <a:latin typeface="Tahoma" panose="020B0604030504040204"/>
                <a:cs typeface="Tahoma" panose="020B0604030504040204"/>
              </a:rPr>
              <a:t>Goal 11: Sustainable Cities and Communities</a:t>
            </a:r>
            <a:endParaRPr sz="2700" dirty="0">
              <a:solidFill>
                <a:schemeClr val="bg2">
                  <a:lumMod val="50000"/>
                </a:schemeClr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0310974" y="2377239"/>
            <a:ext cx="4429916" cy="1016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5000"/>
              </a:lnSpc>
              <a:spcBef>
                <a:spcPts val="100"/>
              </a:spcBef>
            </a:pPr>
            <a:r>
              <a:rPr lang="en-US" spc="105" dirty="0">
                <a:solidFill>
                  <a:srgbClr val="111B1D"/>
                </a:solidFill>
                <a:latin typeface="Century Gothic" panose="020B0502020202020204" pitchFamily="34" charset="0"/>
                <a:cs typeface="Verdana" panose="020B0604030504040204"/>
              </a:rPr>
              <a:t>It stives to mitigate the negative consequences of natural catastrophes like typhoons.</a:t>
            </a:r>
            <a:endParaRPr dirty="0">
              <a:latin typeface="Century Gothic" panose="020B0502020202020204" pitchFamily="34" charset="0"/>
              <a:cs typeface="Verdana" panose="020B0604030504040204"/>
            </a:endParaRPr>
          </a:p>
        </p:txBody>
      </p:sp>
      <p:sp>
        <p:nvSpPr>
          <p:cNvPr id="23" name="object 18"/>
          <p:cNvSpPr/>
          <p:nvPr/>
        </p:nvSpPr>
        <p:spPr>
          <a:xfrm>
            <a:off x="16796703" y="1282700"/>
            <a:ext cx="466090" cy="50800"/>
          </a:xfrm>
          <a:custGeom>
            <a:avLst/>
            <a:gdLst/>
            <a:ahLst/>
            <a:cxnLst/>
            <a:rect l="l" t="t" r="r" b="b"/>
            <a:pathLst>
              <a:path w="466090" h="50800">
                <a:moveTo>
                  <a:pt x="465824" y="50799"/>
                </a:moveTo>
                <a:lnTo>
                  <a:pt x="0" y="50799"/>
                </a:lnTo>
                <a:lnTo>
                  <a:pt x="0" y="0"/>
                </a:lnTo>
                <a:lnTo>
                  <a:pt x="465824" y="0"/>
                </a:lnTo>
                <a:lnTo>
                  <a:pt x="465824" y="50799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19"/>
          <p:cNvSpPr/>
          <p:nvPr/>
        </p:nvSpPr>
        <p:spPr>
          <a:xfrm>
            <a:off x="16796703" y="1155700"/>
            <a:ext cx="466090" cy="50800"/>
          </a:xfrm>
          <a:custGeom>
            <a:avLst/>
            <a:gdLst/>
            <a:ahLst/>
            <a:cxnLst/>
            <a:rect l="l" t="t" r="r" b="b"/>
            <a:pathLst>
              <a:path w="466090" h="50800">
                <a:moveTo>
                  <a:pt x="465824" y="50799"/>
                </a:moveTo>
                <a:lnTo>
                  <a:pt x="0" y="50799"/>
                </a:lnTo>
                <a:lnTo>
                  <a:pt x="0" y="0"/>
                </a:lnTo>
                <a:lnTo>
                  <a:pt x="465824" y="0"/>
                </a:lnTo>
                <a:lnTo>
                  <a:pt x="465824" y="50799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0"/>
          <p:cNvSpPr/>
          <p:nvPr/>
        </p:nvSpPr>
        <p:spPr>
          <a:xfrm>
            <a:off x="16796703" y="1028700"/>
            <a:ext cx="466090" cy="50800"/>
          </a:xfrm>
          <a:custGeom>
            <a:avLst/>
            <a:gdLst/>
            <a:ahLst/>
            <a:cxnLst/>
            <a:rect l="l" t="t" r="r" b="b"/>
            <a:pathLst>
              <a:path w="466090" h="50800">
                <a:moveTo>
                  <a:pt x="465824" y="50799"/>
                </a:moveTo>
                <a:lnTo>
                  <a:pt x="0" y="50799"/>
                </a:lnTo>
                <a:lnTo>
                  <a:pt x="0" y="0"/>
                </a:lnTo>
                <a:lnTo>
                  <a:pt x="465824" y="0"/>
                </a:lnTo>
                <a:lnTo>
                  <a:pt x="465824" y="50799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1"/>
          <p:cNvSpPr/>
          <p:nvPr/>
        </p:nvSpPr>
        <p:spPr>
          <a:xfrm>
            <a:off x="16685148" y="9101933"/>
            <a:ext cx="690245" cy="317500"/>
          </a:xfrm>
          <a:custGeom>
            <a:avLst/>
            <a:gdLst/>
            <a:ahLst/>
            <a:cxnLst/>
            <a:rect l="l" t="t" r="r" b="b"/>
            <a:pathLst>
              <a:path w="690244" h="317500">
                <a:moveTo>
                  <a:pt x="530605" y="317229"/>
                </a:moveTo>
                <a:lnTo>
                  <a:pt x="538520" y="317229"/>
                </a:lnTo>
                <a:lnTo>
                  <a:pt x="690166" y="162648"/>
                </a:lnTo>
                <a:lnTo>
                  <a:pt x="690166" y="154580"/>
                </a:lnTo>
                <a:lnTo>
                  <a:pt x="543585" y="5163"/>
                </a:lnTo>
                <a:lnTo>
                  <a:pt x="538520" y="0"/>
                </a:lnTo>
                <a:lnTo>
                  <a:pt x="530605" y="0"/>
                </a:lnTo>
                <a:lnTo>
                  <a:pt x="525856" y="5163"/>
                </a:lnTo>
                <a:lnTo>
                  <a:pt x="523323" y="7745"/>
                </a:lnTo>
                <a:lnTo>
                  <a:pt x="522057" y="10972"/>
                </a:lnTo>
                <a:lnTo>
                  <a:pt x="522057" y="17426"/>
                </a:lnTo>
                <a:lnTo>
                  <a:pt x="523323" y="20653"/>
                </a:lnTo>
                <a:lnTo>
                  <a:pt x="645527" y="145544"/>
                </a:lnTo>
                <a:lnTo>
                  <a:pt x="5698" y="145544"/>
                </a:lnTo>
                <a:lnTo>
                  <a:pt x="0" y="151353"/>
                </a:lnTo>
                <a:lnTo>
                  <a:pt x="0" y="165553"/>
                </a:lnTo>
                <a:lnTo>
                  <a:pt x="5698" y="171361"/>
                </a:lnTo>
                <a:lnTo>
                  <a:pt x="645527" y="171361"/>
                </a:lnTo>
                <a:lnTo>
                  <a:pt x="520474" y="298834"/>
                </a:lnTo>
                <a:lnTo>
                  <a:pt x="520474" y="306902"/>
                </a:lnTo>
                <a:lnTo>
                  <a:pt x="530605" y="317229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18"/>
          <p:cNvSpPr txBox="1"/>
          <p:nvPr/>
        </p:nvSpPr>
        <p:spPr>
          <a:xfrm>
            <a:off x="10287000" y="4116542"/>
            <a:ext cx="3996690" cy="41735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8000" b="1" i="0">
                <a:solidFill>
                  <a:srgbClr val="111B1D"/>
                </a:solidFill>
                <a:latin typeface="Verdana" panose="020B0604030504040204"/>
                <a:ea typeface="+mj-ea"/>
                <a:cs typeface="Verdana" panose="020B0604030504040204"/>
              </a:defRPr>
            </a:lvl1pPr>
          </a:lstStyle>
          <a:p>
            <a:pPr marL="12700" marR="5080">
              <a:lnSpc>
                <a:spcPct val="107000"/>
              </a:lnSpc>
              <a:spcBef>
                <a:spcPts val="100"/>
              </a:spcBef>
            </a:pPr>
            <a:r>
              <a:rPr lang="en-US" sz="2700" kern="0" spc="-75" dirty="0">
                <a:solidFill>
                  <a:schemeClr val="bg2">
                    <a:lumMod val="50000"/>
                  </a:schemeClr>
                </a:solidFill>
                <a:latin typeface="Tahoma" panose="020B0604030504040204"/>
                <a:cs typeface="Tahoma" panose="020B0604030504040204"/>
              </a:rPr>
              <a:t>Goal 13: Climate Action</a:t>
            </a:r>
            <a:endParaRPr lang="en-US" sz="2700" kern="0" dirty="0">
              <a:solidFill>
                <a:schemeClr val="bg2">
                  <a:lumMod val="50000"/>
                </a:schemeClr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28" name="object 19"/>
          <p:cNvSpPr txBox="1"/>
          <p:nvPr/>
        </p:nvSpPr>
        <p:spPr>
          <a:xfrm>
            <a:off x="10310974" y="4838700"/>
            <a:ext cx="4429916" cy="1016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5000"/>
              </a:lnSpc>
              <a:spcBef>
                <a:spcPts val="100"/>
              </a:spcBef>
            </a:pPr>
            <a:r>
              <a:rPr lang="en-US" spc="105" dirty="0">
                <a:solidFill>
                  <a:srgbClr val="111B1D"/>
                </a:solidFill>
                <a:latin typeface="Century Gothic" panose="020B0502020202020204" pitchFamily="34" charset="0"/>
                <a:cs typeface="Verdana" panose="020B0604030504040204"/>
              </a:rPr>
              <a:t>It stives to take immediate action to address climate change and its consequences.</a:t>
            </a:r>
            <a:endParaRPr dirty="0">
              <a:latin typeface="Century Gothic" panose="020B0502020202020204" pitchFamily="34" charset="0"/>
              <a:cs typeface="Verdana" panose="020B0604030504040204"/>
            </a:endParaRPr>
          </a:p>
        </p:txBody>
      </p:sp>
      <p:sp>
        <p:nvSpPr>
          <p:cNvPr id="29" name="object 18"/>
          <p:cNvSpPr txBox="1"/>
          <p:nvPr/>
        </p:nvSpPr>
        <p:spPr>
          <a:xfrm>
            <a:off x="10310974" y="7012142"/>
            <a:ext cx="3996690" cy="41735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8000" b="1" i="0">
                <a:solidFill>
                  <a:srgbClr val="111B1D"/>
                </a:solidFill>
                <a:latin typeface="Verdana" panose="020B0604030504040204"/>
                <a:ea typeface="+mj-ea"/>
                <a:cs typeface="Verdana" panose="020B0604030504040204"/>
              </a:defRPr>
            </a:lvl1pPr>
          </a:lstStyle>
          <a:p>
            <a:pPr marL="12700" marR="5080">
              <a:lnSpc>
                <a:spcPct val="107000"/>
              </a:lnSpc>
              <a:spcBef>
                <a:spcPts val="100"/>
              </a:spcBef>
            </a:pPr>
            <a:r>
              <a:rPr lang="en-US" sz="2700" kern="0" spc="-75" dirty="0">
                <a:solidFill>
                  <a:schemeClr val="bg2">
                    <a:lumMod val="50000"/>
                  </a:schemeClr>
                </a:solidFill>
                <a:latin typeface="Tahoma" panose="020B0604030504040204"/>
                <a:cs typeface="Tahoma" panose="020B0604030504040204"/>
              </a:rPr>
              <a:t>Goal 15: Life on Land</a:t>
            </a:r>
            <a:endParaRPr lang="en-US" sz="2700" kern="0" dirty="0">
              <a:solidFill>
                <a:schemeClr val="bg2">
                  <a:lumMod val="50000"/>
                </a:schemeClr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30" name="object 19"/>
          <p:cNvSpPr txBox="1"/>
          <p:nvPr/>
        </p:nvSpPr>
        <p:spPr>
          <a:xfrm>
            <a:off x="10322347" y="7625762"/>
            <a:ext cx="4429916" cy="170873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5000"/>
              </a:lnSpc>
              <a:spcBef>
                <a:spcPts val="100"/>
              </a:spcBef>
            </a:pPr>
            <a:r>
              <a:rPr lang="en-US" spc="105" dirty="0">
                <a:solidFill>
                  <a:srgbClr val="111B1D"/>
                </a:solidFill>
                <a:latin typeface="Century Gothic" panose="020B0502020202020204" pitchFamily="34" charset="0"/>
                <a:cs typeface="Verdana" panose="020B0604030504040204"/>
              </a:rPr>
              <a:t>It seeks to manage forest sustainability, prevent desertification, halt and reverse land degradation, and halt biodiversity loss.</a:t>
            </a:r>
            <a:endParaRPr dirty="0">
              <a:latin typeface="Century Gothic" panose="020B0502020202020204" pitchFamily="34" charset="0"/>
              <a:cs typeface="Verdana" panose="020B0604030504040204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794" y="571500"/>
            <a:ext cx="3996691" cy="293638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795" y="3731111"/>
            <a:ext cx="3996690" cy="293638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4778" y="6876074"/>
            <a:ext cx="4008707" cy="291562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22178"/>
            <a:ext cx="5638800" cy="10287000"/>
          </a:xfrm>
          <a:custGeom>
            <a:avLst/>
            <a:gdLst/>
            <a:ahLst/>
            <a:cxnLst/>
            <a:rect l="l" t="t" r="r" b="b"/>
            <a:pathLst>
              <a:path w="4810125" h="10287000">
                <a:moveTo>
                  <a:pt x="481012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4810124" y="0"/>
                </a:lnTo>
                <a:lnTo>
                  <a:pt x="4810124" y="1028699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6148821" y="9639300"/>
            <a:ext cx="1485900" cy="57150"/>
          </a:xfrm>
          <a:custGeom>
            <a:avLst/>
            <a:gdLst/>
            <a:ahLst/>
            <a:cxnLst/>
            <a:rect l="l" t="t" r="r" b="b"/>
            <a:pathLst>
              <a:path w="1485900" h="57150">
                <a:moveTo>
                  <a:pt x="1485899" y="57149"/>
                </a:moveTo>
                <a:lnTo>
                  <a:pt x="0" y="57149"/>
                </a:lnTo>
                <a:lnTo>
                  <a:pt x="0" y="0"/>
                </a:lnTo>
                <a:lnTo>
                  <a:pt x="1485899" y="0"/>
                </a:lnTo>
                <a:lnTo>
                  <a:pt x="1485899" y="5714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7" name="object 17"/>
          <p:cNvGrpSpPr/>
          <p:nvPr/>
        </p:nvGrpSpPr>
        <p:grpSpPr>
          <a:xfrm>
            <a:off x="951690" y="1028700"/>
            <a:ext cx="4175760" cy="9258300"/>
            <a:chOff x="951690" y="1028700"/>
            <a:chExt cx="4175760" cy="9258300"/>
          </a:xfrm>
          <a:solidFill>
            <a:schemeClr val="bg1"/>
          </a:solidFill>
        </p:grpSpPr>
        <p:sp>
          <p:nvSpPr>
            <p:cNvPr id="18" name="object 18"/>
            <p:cNvSpPr/>
            <p:nvPr/>
          </p:nvSpPr>
          <p:spPr>
            <a:xfrm>
              <a:off x="4489132" y="8144128"/>
              <a:ext cx="638175" cy="2143125"/>
            </a:xfrm>
            <a:custGeom>
              <a:avLst/>
              <a:gdLst/>
              <a:ahLst/>
              <a:cxnLst/>
              <a:rect l="l" t="t" r="r" b="b"/>
              <a:pathLst>
                <a:path w="638175" h="2143125">
                  <a:moveTo>
                    <a:pt x="627545" y="2142871"/>
                  </a:moveTo>
                  <a:lnTo>
                    <a:pt x="469595" y="1984133"/>
                  </a:lnTo>
                  <a:lnTo>
                    <a:pt x="319087" y="1832864"/>
                  </a:lnTo>
                  <a:lnTo>
                    <a:pt x="10642" y="2142871"/>
                  </a:lnTo>
                  <a:lnTo>
                    <a:pt x="161137" y="2142871"/>
                  </a:lnTo>
                  <a:lnTo>
                    <a:pt x="319087" y="1984133"/>
                  </a:lnTo>
                  <a:lnTo>
                    <a:pt x="477037" y="2142871"/>
                  </a:lnTo>
                  <a:lnTo>
                    <a:pt x="627545" y="2142871"/>
                  </a:lnTo>
                  <a:close/>
                </a:path>
                <a:path w="638175" h="2143125">
                  <a:moveTo>
                    <a:pt x="638175" y="1695348"/>
                  </a:moveTo>
                  <a:lnTo>
                    <a:pt x="319087" y="1374648"/>
                  </a:lnTo>
                  <a:lnTo>
                    <a:pt x="0" y="1695348"/>
                  </a:lnTo>
                  <a:lnTo>
                    <a:pt x="75260" y="1770976"/>
                  </a:lnTo>
                  <a:lnTo>
                    <a:pt x="319087" y="1525917"/>
                  </a:lnTo>
                  <a:lnTo>
                    <a:pt x="562927" y="1770976"/>
                  </a:lnTo>
                  <a:lnTo>
                    <a:pt x="638175" y="1695348"/>
                  </a:lnTo>
                  <a:close/>
                </a:path>
                <a:path w="638175" h="2143125">
                  <a:moveTo>
                    <a:pt x="638175" y="1237132"/>
                  </a:moveTo>
                  <a:lnTo>
                    <a:pt x="319087" y="916432"/>
                  </a:lnTo>
                  <a:lnTo>
                    <a:pt x="0" y="1237132"/>
                  </a:lnTo>
                  <a:lnTo>
                    <a:pt x="75260" y="1312760"/>
                  </a:lnTo>
                  <a:lnTo>
                    <a:pt x="319087" y="1067689"/>
                  </a:lnTo>
                  <a:lnTo>
                    <a:pt x="562927" y="1312760"/>
                  </a:lnTo>
                  <a:lnTo>
                    <a:pt x="638175" y="1237132"/>
                  </a:lnTo>
                  <a:close/>
                </a:path>
                <a:path w="638175" h="2143125">
                  <a:moveTo>
                    <a:pt x="638175" y="778916"/>
                  </a:moveTo>
                  <a:lnTo>
                    <a:pt x="319087" y="458216"/>
                  </a:lnTo>
                  <a:lnTo>
                    <a:pt x="0" y="778916"/>
                  </a:lnTo>
                  <a:lnTo>
                    <a:pt x="75260" y="854544"/>
                  </a:lnTo>
                  <a:lnTo>
                    <a:pt x="319087" y="609485"/>
                  </a:lnTo>
                  <a:lnTo>
                    <a:pt x="562927" y="854544"/>
                  </a:lnTo>
                  <a:lnTo>
                    <a:pt x="638175" y="778916"/>
                  </a:lnTo>
                  <a:close/>
                </a:path>
                <a:path w="638175" h="2143125">
                  <a:moveTo>
                    <a:pt x="638175" y="320700"/>
                  </a:moveTo>
                  <a:lnTo>
                    <a:pt x="319087" y="0"/>
                  </a:lnTo>
                  <a:lnTo>
                    <a:pt x="0" y="320700"/>
                  </a:lnTo>
                  <a:lnTo>
                    <a:pt x="75260" y="396328"/>
                  </a:lnTo>
                  <a:lnTo>
                    <a:pt x="319087" y="151269"/>
                  </a:lnTo>
                  <a:lnTo>
                    <a:pt x="562927" y="396328"/>
                  </a:lnTo>
                  <a:lnTo>
                    <a:pt x="638175" y="32070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9" name="object 19"/>
            <p:cNvSpPr/>
            <p:nvPr/>
          </p:nvSpPr>
          <p:spPr>
            <a:xfrm>
              <a:off x="951687" y="1028712"/>
              <a:ext cx="466090" cy="304800"/>
            </a:xfrm>
            <a:custGeom>
              <a:avLst/>
              <a:gdLst/>
              <a:ahLst/>
              <a:cxnLst/>
              <a:rect l="l" t="t" r="r" b="b"/>
              <a:pathLst>
                <a:path w="466090" h="304800">
                  <a:moveTo>
                    <a:pt x="465823" y="254000"/>
                  </a:moveTo>
                  <a:lnTo>
                    <a:pt x="0" y="254000"/>
                  </a:lnTo>
                  <a:lnTo>
                    <a:pt x="0" y="304800"/>
                  </a:lnTo>
                  <a:lnTo>
                    <a:pt x="465823" y="304800"/>
                  </a:lnTo>
                  <a:lnTo>
                    <a:pt x="465823" y="254000"/>
                  </a:lnTo>
                  <a:close/>
                </a:path>
                <a:path w="466090" h="304800">
                  <a:moveTo>
                    <a:pt x="465823" y="127000"/>
                  </a:moveTo>
                  <a:lnTo>
                    <a:pt x="0" y="127000"/>
                  </a:lnTo>
                  <a:lnTo>
                    <a:pt x="0" y="177800"/>
                  </a:lnTo>
                  <a:lnTo>
                    <a:pt x="465823" y="177800"/>
                  </a:lnTo>
                  <a:lnTo>
                    <a:pt x="465823" y="127000"/>
                  </a:lnTo>
                  <a:close/>
                </a:path>
                <a:path w="466090" h="304800">
                  <a:moveTo>
                    <a:pt x="465823" y="0"/>
                  </a:moveTo>
                  <a:lnTo>
                    <a:pt x="0" y="0"/>
                  </a:lnTo>
                  <a:lnTo>
                    <a:pt x="0" y="50800"/>
                  </a:lnTo>
                  <a:lnTo>
                    <a:pt x="465823" y="50800"/>
                  </a:lnTo>
                  <a:lnTo>
                    <a:pt x="46582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17"/>
          <p:cNvSpPr txBox="1"/>
          <p:nvPr/>
        </p:nvSpPr>
        <p:spPr>
          <a:xfrm rot="5400000">
            <a:off x="2537575" y="-314474"/>
            <a:ext cx="923330" cy="5279120"/>
          </a:xfrm>
          <a:prstGeom prst="rect">
            <a:avLst/>
          </a:prstGeom>
        </p:spPr>
        <p:txBody>
          <a:bodyPr vert="vert270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PH" sz="6000" b="1" spc="-70" dirty="0">
                <a:solidFill>
                  <a:schemeClr val="accent4">
                    <a:lumMod val="50000"/>
                  </a:schemeClr>
                </a:solidFill>
                <a:latin typeface="Tahoma" panose="020B0604030504040204"/>
                <a:cs typeface="Tahoma" panose="020B0604030504040204"/>
              </a:rPr>
              <a:t>OBJECTIVES</a:t>
            </a:r>
            <a:endParaRPr sz="6000" dirty="0">
              <a:solidFill>
                <a:schemeClr val="accent4">
                  <a:lumMod val="50000"/>
                </a:schemeClr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28600" y="3196933"/>
            <a:ext cx="5029200" cy="727368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Humanitarian Data Exchange Data set about Philippines (2019)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64000" y="4076700"/>
            <a:ext cx="4993800" cy="992209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Centre for Research on the Epidemiology of Disasters' Data set about the American Typhoons (2000-2022)</a:t>
            </a:r>
            <a:endParaRPr lang="en-US" sz="1800" u="sng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51687" y="5219700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1</a:t>
            </a:r>
          </a:p>
        </p:txBody>
      </p:sp>
      <p:sp>
        <p:nvSpPr>
          <p:cNvPr id="3" name="Arrow: Chevron 2"/>
          <p:cNvSpPr/>
          <p:nvPr/>
        </p:nvSpPr>
        <p:spPr>
          <a:xfrm>
            <a:off x="712065" y="5289798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51687" y="5624657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2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61189" y="6023908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3</a:t>
            </a:r>
          </a:p>
        </p:txBody>
      </p:sp>
      <p:sp>
        <p:nvSpPr>
          <p:cNvPr id="30" name="Arrow: Chevron 29"/>
          <p:cNvSpPr/>
          <p:nvPr/>
        </p:nvSpPr>
        <p:spPr>
          <a:xfrm>
            <a:off x="712065" y="5685350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Arrow: Chevron 30"/>
          <p:cNvSpPr/>
          <p:nvPr/>
        </p:nvSpPr>
        <p:spPr>
          <a:xfrm>
            <a:off x="712065" y="6069533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961189" y="6438900"/>
            <a:ext cx="4270713" cy="312196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4</a:t>
            </a:r>
          </a:p>
        </p:txBody>
      </p:sp>
      <p:sp>
        <p:nvSpPr>
          <p:cNvPr id="21" name="Arrow: Chevron 20"/>
          <p:cNvSpPr/>
          <p:nvPr/>
        </p:nvSpPr>
        <p:spPr>
          <a:xfrm>
            <a:off x="721567" y="6508998"/>
            <a:ext cx="160088" cy="190810"/>
          </a:xfrm>
          <a:prstGeom prst="chevron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61189" y="6843857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5</a:t>
            </a:r>
          </a:p>
        </p:txBody>
      </p:sp>
      <p:sp>
        <p:nvSpPr>
          <p:cNvPr id="27" name="Arrow: Chevron 26"/>
          <p:cNvSpPr/>
          <p:nvPr/>
        </p:nvSpPr>
        <p:spPr>
          <a:xfrm>
            <a:off x="721567" y="6904550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88F2CB68-B34B-AB87-9668-0087475C77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48821" y="312157"/>
            <a:ext cx="11605779" cy="719354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8A3D1B-DC85-93FE-639D-40CECAC02A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083" t="28518" r="56250" b="47568"/>
          <a:stretch/>
        </p:blipFill>
        <p:spPr>
          <a:xfrm>
            <a:off x="6136311" y="7664355"/>
            <a:ext cx="5966979" cy="245997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2B4D5518-08CB-63BC-AE91-A9583B54F410}"/>
              </a:ext>
            </a:extLst>
          </p:cNvPr>
          <p:cNvSpPr/>
          <p:nvPr/>
        </p:nvSpPr>
        <p:spPr>
          <a:xfrm>
            <a:off x="12344400" y="7658100"/>
            <a:ext cx="5410200" cy="2459975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E0D71FF-F4D2-3E90-898A-DF9DA27E12EC}"/>
              </a:ext>
            </a:extLst>
          </p:cNvPr>
          <p:cNvSpPr txBox="1"/>
          <p:nvPr/>
        </p:nvSpPr>
        <p:spPr>
          <a:xfrm>
            <a:off x="13674025" y="7886700"/>
            <a:ext cx="27509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USA</a:t>
            </a:r>
            <a:endParaRPr lang="en-PH" sz="6000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11E5A28-E7B5-4835-3BAA-2C3EAD89726A}"/>
              </a:ext>
            </a:extLst>
          </p:cNvPr>
          <p:cNvSpPr txBox="1"/>
          <p:nvPr/>
        </p:nvSpPr>
        <p:spPr>
          <a:xfrm>
            <a:off x="12839700" y="8845600"/>
            <a:ext cx="441960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MOST AFFECTED COUNTRY HAVING MORE THAN </a:t>
            </a:r>
            <a:r>
              <a:rPr lang="en-US" sz="28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700</a:t>
            </a:r>
            <a:r>
              <a:rPr lang="en-US" sz="20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 BILLION TOTAL COST OF DAMAGES</a:t>
            </a:r>
            <a:endParaRPr lang="en-PH" sz="2000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22178"/>
            <a:ext cx="5638800" cy="10287000"/>
          </a:xfrm>
          <a:custGeom>
            <a:avLst/>
            <a:gdLst/>
            <a:ahLst/>
            <a:cxnLst/>
            <a:rect l="l" t="t" r="r" b="b"/>
            <a:pathLst>
              <a:path w="4810125" h="10287000">
                <a:moveTo>
                  <a:pt x="481012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4810124" y="0"/>
                </a:lnTo>
                <a:lnTo>
                  <a:pt x="4810124" y="1028699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6148821" y="9639300"/>
            <a:ext cx="1485900" cy="57150"/>
          </a:xfrm>
          <a:custGeom>
            <a:avLst/>
            <a:gdLst/>
            <a:ahLst/>
            <a:cxnLst/>
            <a:rect l="l" t="t" r="r" b="b"/>
            <a:pathLst>
              <a:path w="1485900" h="57150">
                <a:moveTo>
                  <a:pt x="1485899" y="57149"/>
                </a:moveTo>
                <a:lnTo>
                  <a:pt x="0" y="57149"/>
                </a:lnTo>
                <a:lnTo>
                  <a:pt x="0" y="0"/>
                </a:lnTo>
                <a:lnTo>
                  <a:pt x="1485899" y="0"/>
                </a:lnTo>
                <a:lnTo>
                  <a:pt x="1485899" y="5714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7" name="object 17"/>
          <p:cNvGrpSpPr/>
          <p:nvPr/>
        </p:nvGrpSpPr>
        <p:grpSpPr>
          <a:xfrm>
            <a:off x="951690" y="1028700"/>
            <a:ext cx="4175760" cy="9258300"/>
            <a:chOff x="951690" y="1028700"/>
            <a:chExt cx="4175760" cy="9258300"/>
          </a:xfrm>
          <a:solidFill>
            <a:schemeClr val="bg1"/>
          </a:solidFill>
        </p:grpSpPr>
        <p:sp>
          <p:nvSpPr>
            <p:cNvPr id="18" name="object 18"/>
            <p:cNvSpPr/>
            <p:nvPr/>
          </p:nvSpPr>
          <p:spPr>
            <a:xfrm>
              <a:off x="4489132" y="8144128"/>
              <a:ext cx="638175" cy="2143125"/>
            </a:xfrm>
            <a:custGeom>
              <a:avLst/>
              <a:gdLst/>
              <a:ahLst/>
              <a:cxnLst/>
              <a:rect l="l" t="t" r="r" b="b"/>
              <a:pathLst>
                <a:path w="638175" h="2143125">
                  <a:moveTo>
                    <a:pt x="627545" y="2142871"/>
                  </a:moveTo>
                  <a:lnTo>
                    <a:pt x="469595" y="1984133"/>
                  </a:lnTo>
                  <a:lnTo>
                    <a:pt x="319087" y="1832864"/>
                  </a:lnTo>
                  <a:lnTo>
                    <a:pt x="10642" y="2142871"/>
                  </a:lnTo>
                  <a:lnTo>
                    <a:pt x="161137" y="2142871"/>
                  </a:lnTo>
                  <a:lnTo>
                    <a:pt x="319087" y="1984133"/>
                  </a:lnTo>
                  <a:lnTo>
                    <a:pt x="477037" y="2142871"/>
                  </a:lnTo>
                  <a:lnTo>
                    <a:pt x="627545" y="2142871"/>
                  </a:lnTo>
                  <a:close/>
                </a:path>
                <a:path w="638175" h="2143125">
                  <a:moveTo>
                    <a:pt x="638175" y="1695348"/>
                  </a:moveTo>
                  <a:lnTo>
                    <a:pt x="319087" y="1374648"/>
                  </a:lnTo>
                  <a:lnTo>
                    <a:pt x="0" y="1695348"/>
                  </a:lnTo>
                  <a:lnTo>
                    <a:pt x="75260" y="1770976"/>
                  </a:lnTo>
                  <a:lnTo>
                    <a:pt x="319087" y="1525917"/>
                  </a:lnTo>
                  <a:lnTo>
                    <a:pt x="562927" y="1770976"/>
                  </a:lnTo>
                  <a:lnTo>
                    <a:pt x="638175" y="1695348"/>
                  </a:lnTo>
                  <a:close/>
                </a:path>
                <a:path w="638175" h="2143125">
                  <a:moveTo>
                    <a:pt x="638175" y="1237132"/>
                  </a:moveTo>
                  <a:lnTo>
                    <a:pt x="319087" y="916432"/>
                  </a:lnTo>
                  <a:lnTo>
                    <a:pt x="0" y="1237132"/>
                  </a:lnTo>
                  <a:lnTo>
                    <a:pt x="75260" y="1312760"/>
                  </a:lnTo>
                  <a:lnTo>
                    <a:pt x="319087" y="1067689"/>
                  </a:lnTo>
                  <a:lnTo>
                    <a:pt x="562927" y="1312760"/>
                  </a:lnTo>
                  <a:lnTo>
                    <a:pt x="638175" y="1237132"/>
                  </a:lnTo>
                  <a:close/>
                </a:path>
                <a:path w="638175" h="2143125">
                  <a:moveTo>
                    <a:pt x="638175" y="778916"/>
                  </a:moveTo>
                  <a:lnTo>
                    <a:pt x="319087" y="458216"/>
                  </a:lnTo>
                  <a:lnTo>
                    <a:pt x="0" y="778916"/>
                  </a:lnTo>
                  <a:lnTo>
                    <a:pt x="75260" y="854544"/>
                  </a:lnTo>
                  <a:lnTo>
                    <a:pt x="319087" y="609485"/>
                  </a:lnTo>
                  <a:lnTo>
                    <a:pt x="562927" y="854544"/>
                  </a:lnTo>
                  <a:lnTo>
                    <a:pt x="638175" y="778916"/>
                  </a:lnTo>
                  <a:close/>
                </a:path>
                <a:path w="638175" h="2143125">
                  <a:moveTo>
                    <a:pt x="638175" y="320700"/>
                  </a:moveTo>
                  <a:lnTo>
                    <a:pt x="319087" y="0"/>
                  </a:lnTo>
                  <a:lnTo>
                    <a:pt x="0" y="320700"/>
                  </a:lnTo>
                  <a:lnTo>
                    <a:pt x="75260" y="396328"/>
                  </a:lnTo>
                  <a:lnTo>
                    <a:pt x="319087" y="151269"/>
                  </a:lnTo>
                  <a:lnTo>
                    <a:pt x="562927" y="396328"/>
                  </a:lnTo>
                  <a:lnTo>
                    <a:pt x="638175" y="32070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9" name="object 19"/>
            <p:cNvSpPr/>
            <p:nvPr/>
          </p:nvSpPr>
          <p:spPr>
            <a:xfrm>
              <a:off x="951687" y="1028712"/>
              <a:ext cx="466090" cy="304800"/>
            </a:xfrm>
            <a:custGeom>
              <a:avLst/>
              <a:gdLst/>
              <a:ahLst/>
              <a:cxnLst/>
              <a:rect l="l" t="t" r="r" b="b"/>
              <a:pathLst>
                <a:path w="466090" h="304800">
                  <a:moveTo>
                    <a:pt x="465823" y="254000"/>
                  </a:moveTo>
                  <a:lnTo>
                    <a:pt x="0" y="254000"/>
                  </a:lnTo>
                  <a:lnTo>
                    <a:pt x="0" y="304800"/>
                  </a:lnTo>
                  <a:lnTo>
                    <a:pt x="465823" y="304800"/>
                  </a:lnTo>
                  <a:lnTo>
                    <a:pt x="465823" y="254000"/>
                  </a:lnTo>
                  <a:close/>
                </a:path>
                <a:path w="466090" h="304800">
                  <a:moveTo>
                    <a:pt x="465823" y="127000"/>
                  </a:moveTo>
                  <a:lnTo>
                    <a:pt x="0" y="127000"/>
                  </a:lnTo>
                  <a:lnTo>
                    <a:pt x="0" y="177800"/>
                  </a:lnTo>
                  <a:lnTo>
                    <a:pt x="465823" y="177800"/>
                  </a:lnTo>
                  <a:lnTo>
                    <a:pt x="465823" y="127000"/>
                  </a:lnTo>
                  <a:close/>
                </a:path>
                <a:path w="466090" h="304800">
                  <a:moveTo>
                    <a:pt x="465823" y="0"/>
                  </a:moveTo>
                  <a:lnTo>
                    <a:pt x="0" y="0"/>
                  </a:lnTo>
                  <a:lnTo>
                    <a:pt x="0" y="50800"/>
                  </a:lnTo>
                  <a:lnTo>
                    <a:pt x="465823" y="50800"/>
                  </a:lnTo>
                  <a:lnTo>
                    <a:pt x="46582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17"/>
          <p:cNvSpPr txBox="1"/>
          <p:nvPr/>
        </p:nvSpPr>
        <p:spPr>
          <a:xfrm rot="5400000">
            <a:off x="2537575" y="-314474"/>
            <a:ext cx="923330" cy="5279120"/>
          </a:xfrm>
          <a:prstGeom prst="rect">
            <a:avLst/>
          </a:prstGeom>
        </p:spPr>
        <p:txBody>
          <a:bodyPr vert="vert270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PH" sz="6000" b="1" spc="-70" dirty="0">
                <a:solidFill>
                  <a:schemeClr val="accent4">
                    <a:lumMod val="50000"/>
                  </a:schemeClr>
                </a:solidFill>
                <a:latin typeface="Tahoma" panose="020B0604030504040204"/>
                <a:cs typeface="Tahoma" panose="020B0604030504040204"/>
              </a:rPr>
              <a:t>OBJECTIVES</a:t>
            </a:r>
            <a:endParaRPr sz="6000" dirty="0">
              <a:solidFill>
                <a:schemeClr val="accent4">
                  <a:lumMod val="50000"/>
                </a:schemeClr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28600" y="3196933"/>
            <a:ext cx="5029200" cy="727368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Humanitarian Data Exchange Data set about Philippines (2019)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64000" y="4076700"/>
            <a:ext cx="4993800" cy="992209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Centre for Research on the Epidemiology of Disasters' Data set about the American Typhoons (2000-2022)</a:t>
            </a:r>
            <a:endParaRPr lang="en-US" sz="1800" u="sng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51687" y="5219700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1</a:t>
            </a:r>
          </a:p>
        </p:txBody>
      </p:sp>
      <p:sp>
        <p:nvSpPr>
          <p:cNvPr id="3" name="Arrow: Chevron 2"/>
          <p:cNvSpPr/>
          <p:nvPr/>
        </p:nvSpPr>
        <p:spPr>
          <a:xfrm>
            <a:off x="712065" y="5289798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51687" y="5624657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2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61189" y="6023908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3</a:t>
            </a:r>
          </a:p>
        </p:txBody>
      </p:sp>
      <p:sp>
        <p:nvSpPr>
          <p:cNvPr id="30" name="Arrow: Chevron 29"/>
          <p:cNvSpPr/>
          <p:nvPr/>
        </p:nvSpPr>
        <p:spPr>
          <a:xfrm>
            <a:off x="712065" y="5685350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Arrow: Chevron 30"/>
          <p:cNvSpPr/>
          <p:nvPr/>
        </p:nvSpPr>
        <p:spPr>
          <a:xfrm>
            <a:off x="712065" y="6069533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961189" y="6438900"/>
            <a:ext cx="4270713" cy="312196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4</a:t>
            </a:r>
          </a:p>
        </p:txBody>
      </p:sp>
      <p:sp>
        <p:nvSpPr>
          <p:cNvPr id="21" name="Arrow: Chevron 20"/>
          <p:cNvSpPr/>
          <p:nvPr/>
        </p:nvSpPr>
        <p:spPr>
          <a:xfrm>
            <a:off x="721567" y="6508998"/>
            <a:ext cx="160088" cy="190810"/>
          </a:xfrm>
          <a:prstGeom prst="chevron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61189" y="6843857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5</a:t>
            </a:r>
          </a:p>
        </p:txBody>
      </p:sp>
      <p:sp>
        <p:nvSpPr>
          <p:cNvPr id="27" name="Arrow: Chevron 26"/>
          <p:cNvSpPr/>
          <p:nvPr/>
        </p:nvSpPr>
        <p:spPr>
          <a:xfrm>
            <a:off x="721567" y="6904550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F863E5E-6F19-1A99-848F-52FB6C567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02800" y="174512"/>
            <a:ext cx="12121200" cy="692084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33F3C8F9-A963-CAF7-52EC-13793D9AD99D}"/>
              </a:ext>
            </a:extLst>
          </p:cNvPr>
          <p:cNvSpPr/>
          <p:nvPr/>
        </p:nvSpPr>
        <p:spPr>
          <a:xfrm>
            <a:off x="5928177" y="7277100"/>
            <a:ext cx="5832000" cy="2820079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DAB5207-9910-F5A1-5252-A07E3C5BAE75}"/>
              </a:ext>
            </a:extLst>
          </p:cNvPr>
          <p:cNvSpPr txBox="1"/>
          <p:nvPr/>
        </p:nvSpPr>
        <p:spPr>
          <a:xfrm>
            <a:off x="6314646" y="7319308"/>
            <a:ext cx="50083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Virgin Islands, Venezuela, and Saint Barthelemy </a:t>
            </a:r>
            <a:endParaRPr lang="en-PH" sz="4000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6E1A00B-1259-8D06-D784-8BFF316D5734}"/>
              </a:ext>
            </a:extLst>
          </p:cNvPr>
          <p:cNvSpPr txBox="1"/>
          <p:nvPr/>
        </p:nvSpPr>
        <p:spPr>
          <a:xfrm>
            <a:off x="6629400" y="9312414"/>
            <a:ext cx="4419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No Record of Total Cost of Damages</a:t>
            </a:r>
            <a:endParaRPr lang="en-PH" sz="2000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56E450-ED02-C60B-C6CC-266DB3ACD8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67" t="35926" r="55000" b="40859"/>
          <a:stretch/>
        </p:blipFill>
        <p:spPr>
          <a:xfrm>
            <a:off x="12049554" y="7292409"/>
            <a:ext cx="5949565" cy="282007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285103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5638800" cy="10287000"/>
          </a:xfrm>
          <a:custGeom>
            <a:avLst/>
            <a:gdLst/>
            <a:ahLst/>
            <a:cxnLst/>
            <a:rect l="l" t="t" r="r" b="b"/>
            <a:pathLst>
              <a:path w="4810125" h="10287000">
                <a:moveTo>
                  <a:pt x="481012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4810124" y="0"/>
                </a:lnTo>
                <a:lnTo>
                  <a:pt x="4810124" y="1028699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6148821" y="9639300"/>
            <a:ext cx="1485900" cy="57150"/>
          </a:xfrm>
          <a:custGeom>
            <a:avLst/>
            <a:gdLst/>
            <a:ahLst/>
            <a:cxnLst/>
            <a:rect l="l" t="t" r="r" b="b"/>
            <a:pathLst>
              <a:path w="1485900" h="57150">
                <a:moveTo>
                  <a:pt x="1485899" y="57149"/>
                </a:moveTo>
                <a:lnTo>
                  <a:pt x="0" y="57149"/>
                </a:lnTo>
                <a:lnTo>
                  <a:pt x="0" y="0"/>
                </a:lnTo>
                <a:lnTo>
                  <a:pt x="1485899" y="0"/>
                </a:lnTo>
                <a:lnTo>
                  <a:pt x="1485899" y="5714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7" name="object 17"/>
          <p:cNvGrpSpPr/>
          <p:nvPr/>
        </p:nvGrpSpPr>
        <p:grpSpPr>
          <a:xfrm>
            <a:off x="951690" y="1028700"/>
            <a:ext cx="4175760" cy="9258300"/>
            <a:chOff x="951690" y="1028700"/>
            <a:chExt cx="4175760" cy="9258300"/>
          </a:xfrm>
          <a:solidFill>
            <a:schemeClr val="bg1"/>
          </a:solidFill>
        </p:grpSpPr>
        <p:sp>
          <p:nvSpPr>
            <p:cNvPr id="18" name="object 18"/>
            <p:cNvSpPr/>
            <p:nvPr/>
          </p:nvSpPr>
          <p:spPr>
            <a:xfrm>
              <a:off x="4489132" y="8144128"/>
              <a:ext cx="638175" cy="2143125"/>
            </a:xfrm>
            <a:custGeom>
              <a:avLst/>
              <a:gdLst/>
              <a:ahLst/>
              <a:cxnLst/>
              <a:rect l="l" t="t" r="r" b="b"/>
              <a:pathLst>
                <a:path w="638175" h="2143125">
                  <a:moveTo>
                    <a:pt x="627545" y="2142871"/>
                  </a:moveTo>
                  <a:lnTo>
                    <a:pt x="469595" y="1984133"/>
                  </a:lnTo>
                  <a:lnTo>
                    <a:pt x="319087" y="1832864"/>
                  </a:lnTo>
                  <a:lnTo>
                    <a:pt x="10642" y="2142871"/>
                  </a:lnTo>
                  <a:lnTo>
                    <a:pt x="161137" y="2142871"/>
                  </a:lnTo>
                  <a:lnTo>
                    <a:pt x="319087" y="1984133"/>
                  </a:lnTo>
                  <a:lnTo>
                    <a:pt x="477037" y="2142871"/>
                  </a:lnTo>
                  <a:lnTo>
                    <a:pt x="627545" y="2142871"/>
                  </a:lnTo>
                  <a:close/>
                </a:path>
                <a:path w="638175" h="2143125">
                  <a:moveTo>
                    <a:pt x="638175" y="1695348"/>
                  </a:moveTo>
                  <a:lnTo>
                    <a:pt x="319087" y="1374648"/>
                  </a:lnTo>
                  <a:lnTo>
                    <a:pt x="0" y="1695348"/>
                  </a:lnTo>
                  <a:lnTo>
                    <a:pt x="75260" y="1770976"/>
                  </a:lnTo>
                  <a:lnTo>
                    <a:pt x="319087" y="1525917"/>
                  </a:lnTo>
                  <a:lnTo>
                    <a:pt x="562927" y="1770976"/>
                  </a:lnTo>
                  <a:lnTo>
                    <a:pt x="638175" y="1695348"/>
                  </a:lnTo>
                  <a:close/>
                </a:path>
                <a:path w="638175" h="2143125">
                  <a:moveTo>
                    <a:pt x="638175" y="1237132"/>
                  </a:moveTo>
                  <a:lnTo>
                    <a:pt x="319087" y="916432"/>
                  </a:lnTo>
                  <a:lnTo>
                    <a:pt x="0" y="1237132"/>
                  </a:lnTo>
                  <a:lnTo>
                    <a:pt x="75260" y="1312760"/>
                  </a:lnTo>
                  <a:lnTo>
                    <a:pt x="319087" y="1067689"/>
                  </a:lnTo>
                  <a:lnTo>
                    <a:pt x="562927" y="1312760"/>
                  </a:lnTo>
                  <a:lnTo>
                    <a:pt x="638175" y="1237132"/>
                  </a:lnTo>
                  <a:close/>
                </a:path>
                <a:path w="638175" h="2143125">
                  <a:moveTo>
                    <a:pt x="638175" y="778916"/>
                  </a:moveTo>
                  <a:lnTo>
                    <a:pt x="319087" y="458216"/>
                  </a:lnTo>
                  <a:lnTo>
                    <a:pt x="0" y="778916"/>
                  </a:lnTo>
                  <a:lnTo>
                    <a:pt x="75260" y="854544"/>
                  </a:lnTo>
                  <a:lnTo>
                    <a:pt x="319087" y="609485"/>
                  </a:lnTo>
                  <a:lnTo>
                    <a:pt x="562927" y="854544"/>
                  </a:lnTo>
                  <a:lnTo>
                    <a:pt x="638175" y="778916"/>
                  </a:lnTo>
                  <a:close/>
                </a:path>
                <a:path w="638175" h="2143125">
                  <a:moveTo>
                    <a:pt x="638175" y="320700"/>
                  </a:moveTo>
                  <a:lnTo>
                    <a:pt x="319087" y="0"/>
                  </a:lnTo>
                  <a:lnTo>
                    <a:pt x="0" y="320700"/>
                  </a:lnTo>
                  <a:lnTo>
                    <a:pt x="75260" y="396328"/>
                  </a:lnTo>
                  <a:lnTo>
                    <a:pt x="319087" y="151269"/>
                  </a:lnTo>
                  <a:lnTo>
                    <a:pt x="562927" y="396328"/>
                  </a:lnTo>
                  <a:lnTo>
                    <a:pt x="638175" y="32070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9" name="object 19"/>
            <p:cNvSpPr/>
            <p:nvPr/>
          </p:nvSpPr>
          <p:spPr>
            <a:xfrm>
              <a:off x="951687" y="1028712"/>
              <a:ext cx="466090" cy="304800"/>
            </a:xfrm>
            <a:custGeom>
              <a:avLst/>
              <a:gdLst/>
              <a:ahLst/>
              <a:cxnLst/>
              <a:rect l="l" t="t" r="r" b="b"/>
              <a:pathLst>
                <a:path w="466090" h="304800">
                  <a:moveTo>
                    <a:pt x="465823" y="254000"/>
                  </a:moveTo>
                  <a:lnTo>
                    <a:pt x="0" y="254000"/>
                  </a:lnTo>
                  <a:lnTo>
                    <a:pt x="0" y="304800"/>
                  </a:lnTo>
                  <a:lnTo>
                    <a:pt x="465823" y="304800"/>
                  </a:lnTo>
                  <a:lnTo>
                    <a:pt x="465823" y="254000"/>
                  </a:lnTo>
                  <a:close/>
                </a:path>
                <a:path w="466090" h="304800">
                  <a:moveTo>
                    <a:pt x="465823" y="127000"/>
                  </a:moveTo>
                  <a:lnTo>
                    <a:pt x="0" y="127000"/>
                  </a:lnTo>
                  <a:lnTo>
                    <a:pt x="0" y="177800"/>
                  </a:lnTo>
                  <a:lnTo>
                    <a:pt x="465823" y="177800"/>
                  </a:lnTo>
                  <a:lnTo>
                    <a:pt x="465823" y="127000"/>
                  </a:lnTo>
                  <a:close/>
                </a:path>
                <a:path w="466090" h="304800">
                  <a:moveTo>
                    <a:pt x="465823" y="0"/>
                  </a:moveTo>
                  <a:lnTo>
                    <a:pt x="0" y="0"/>
                  </a:lnTo>
                  <a:lnTo>
                    <a:pt x="0" y="50800"/>
                  </a:lnTo>
                  <a:lnTo>
                    <a:pt x="465823" y="50800"/>
                  </a:lnTo>
                  <a:lnTo>
                    <a:pt x="46582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17"/>
          <p:cNvSpPr txBox="1"/>
          <p:nvPr/>
        </p:nvSpPr>
        <p:spPr>
          <a:xfrm rot="5400000">
            <a:off x="2537575" y="-314474"/>
            <a:ext cx="923330" cy="5279120"/>
          </a:xfrm>
          <a:prstGeom prst="rect">
            <a:avLst/>
          </a:prstGeom>
        </p:spPr>
        <p:txBody>
          <a:bodyPr vert="vert270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PH" sz="6000" b="1" spc="-70" dirty="0">
                <a:solidFill>
                  <a:schemeClr val="accent4">
                    <a:lumMod val="50000"/>
                  </a:schemeClr>
                </a:solidFill>
                <a:latin typeface="Tahoma" panose="020B0604030504040204"/>
                <a:cs typeface="Tahoma" panose="020B0604030504040204"/>
              </a:rPr>
              <a:t>OBJECTIVES</a:t>
            </a:r>
            <a:endParaRPr sz="6000" dirty="0">
              <a:solidFill>
                <a:schemeClr val="accent4">
                  <a:lumMod val="50000"/>
                </a:schemeClr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28600" y="3196933"/>
            <a:ext cx="5029200" cy="727368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Humanitarian Data Exchange Data set about Philippines (2019)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64000" y="4076700"/>
            <a:ext cx="4993800" cy="992209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Centre for Research on the Epidemiology of Disasters' Data set about the American Typhoons (2000-2022)</a:t>
            </a:r>
            <a:endParaRPr lang="en-US" sz="1800" u="sng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51687" y="5219700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1</a:t>
            </a:r>
          </a:p>
        </p:txBody>
      </p:sp>
      <p:sp>
        <p:nvSpPr>
          <p:cNvPr id="3" name="Arrow: Chevron 2"/>
          <p:cNvSpPr/>
          <p:nvPr/>
        </p:nvSpPr>
        <p:spPr>
          <a:xfrm>
            <a:off x="712065" y="5289798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51687" y="5624657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2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61189" y="6023908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3</a:t>
            </a:r>
          </a:p>
        </p:txBody>
      </p:sp>
      <p:sp>
        <p:nvSpPr>
          <p:cNvPr id="30" name="Arrow: Chevron 29"/>
          <p:cNvSpPr/>
          <p:nvPr/>
        </p:nvSpPr>
        <p:spPr>
          <a:xfrm>
            <a:off x="712065" y="5685350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Arrow: Chevron 30"/>
          <p:cNvSpPr/>
          <p:nvPr/>
        </p:nvSpPr>
        <p:spPr>
          <a:xfrm>
            <a:off x="712065" y="6069533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961189" y="6438900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4</a:t>
            </a:r>
          </a:p>
        </p:txBody>
      </p:sp>
      <p:sp>
        <p:nvSpPr>
          <p:cNvPr id="21" name="Arrow: Chevron 20"/>
          <p:cNvSpPr/>
          <p:nvPr/>
        </p:nvSpPr>
        <p:spPr>
          <a:xfrm>
            <a:off x="721567" y="6508998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61189" y="6843857"/>
            <a:ext cx="4270713" cy="312196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5</a:t>
            </a:r>
          </a:p>
        </p:txBody>
      </p:sp>
      <p:sp>
        <p:nvSpPr>
          <p:cNvPr id="27" name="Arrow: Chevron 26"/>
          <p:cNvSpPr/>
          <p:nvPr/>
        </p:nvSpPr>
        <p:spPr>
          <a:xfrm>
            <a:off x="721567" y="6904550"/>
            <a:ext cx="160088" cy="190810"/>
          </a:xfrm>
          <a:prstGeom prst="chevron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0F114E-C32D-5FC3-CE4D-2D4980047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17" t="35926" r="47083" b="22592"/>
          <a:stretch/>
        </p:blipFill>
        <p:spPr>
          <a:xfrm>
            <a:off x="7239000" y="2133791"/>
            <a:ext cx="9434306" cy="58702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268825" y="1746488"/>
            <a:ext cx="638175" cy="396875"/>
          </a:xfrm>
          <a:custGeom>
            <a:avLst/>
            <a:gdLst/>
            <a:ahLst/>
            <a:cxnLst/>
            <a:rect l="l" t="t" r="r" b="b"/>
            <a:pathLst>
              <a:path w="638175" h="396875">
                <a:moveTo>
                  <a:pt x="75251" y="0"/>
                </a:moveTo>
                <a:lnTo>
                  <a:pt x="319087" y="245064"/>
                </a:lnTo>
                <a:lnTo>
                  <a:pt x="562923" y="0"/>
                </a:lnTo>
                <a:lnTo>
                  <a:pt x="638174" y="75630"/>
                </a:lnTo>
                <a:lnTo>
                  <a:pt x="319087" y="396325"/>
                </a:lnTo>
                <a:lnTo>
                  <a:pt x="0" y="75630"/>
                </a:lnTo>
                <a:lnTo>
                  <a:pt x="75251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7268825" y="1288276"/>
            <a:ext cx="638175" cy="396875"/>
          </a:xfrm>
          <a:custGeom>
            <a:avLst/>
            <a:gdLst/>
            <a:ahLst/>
            <a:cxnLst/>
            <a:rect l="l" t="t" r="r" b="b"/>
            <a:pathLst>
              <a:path w="638175" h="396875">
                <a:moveTo>
                  <a:pt x="75251" y="0"/>
                </a:moveTo>
                <a:lnTo>
                  <a:pt x="319087" y="245064"/>
                </a:lnTo>
                <a:lnTo>
                  <a:pt x="562923" y="0"/>
                </a:lnTo>
                <a:lnTo>
                  <a:pt x="638174" y="75630"/>
                </a:lnTo>
                <a:lnTo>
                  <a:pt x="319087" y="396325"/>
                </a:lnTo>
                <a:lnTo>
                  <a:pt x="0" y="75630"/>
                </a:lnTo>
                <a:lnTo>
                  <a:pt x="75251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7268825" y="830064"/>
            <a:ext cx="638175" cy="396875"/>
          </a:xfrm>
          <a:custGeom>
            <a:avLst/>
            <a:gdLst/>
            <a:ahLst/>
            <a:cxnLst/>
            <a:rect l="l" t="t" r="r" b="b"/>
            <a:pathLst>
              <a:path w="638175" h="396875">
                <a:moveTo>
                  <a:pt x="75251" y="0"/>
                </a:moveTo>
                <a:lnTo>
                  <a:pt x="319087" y="245064"/>
                </a:lnTo>
                <a:lnTo>
                  <a:pt x="562923" y="0"/>
                </a:lnTo>
                <a:lnTo>
                  <a:pt x="638174" y="75630"/>
                </a:lnTo>
                <a:lnTo>
                  <a:pt x="319087" y="396325"/>
                </a:lnTo>
                <a:lnTo>
                  <a:pt x="0" y="75630"/>
                </a:lnTo>
                <a:lnTo>
                  <a:pt x="75251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7268825" y="371840"/>
            <a:ext cx="638175" cy="396875"/>
          </a:xfrm>
          <a:custGeom>
            <a:avLst/>
            <a:gdLst/>
            <a:ahLst/>
            <a:cxnLst/>
            <a:rect l="l" t="t" r="r" b="b"/>
            <a:pathLst>
              <a:path w="638175" h="396875">
                <a:moveTo>
                  <a:pt x="75251" y="0"/>
                </a:moveTo>
                <a:lnTo>
                  <a:pt x="319087" y="245064"/>
                </a:lnTo>
                <a:lnTo>
                  <a:pt x="562923" y="0"/>
                </a:lnTo>
                <a:lnTo>
                  <a:pt x="638174" y="75630"/>
                </a:lnTo>
                <a:lnTo>
                  <a:pt x="319087" y="396325"/>
                </a:lnTo>
                <a:lnTo>
                  <a:pt x="0" y="75630"/>
                </a:lnTo>
                <a:lnTo>
                  <a:pt x="75251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279511" y="0"/>
            <a:ext cx="617220" cy="310515"/>
          </a:xfrm>
          <a:custGeom>
            <a:avLst/>
            <a:gdLst/>
            <a:ahLst/>
            <a:cxnLst/>
            <a:rect l="l" t="t" r="r" b="b"/>
            <a:pathLst>
              <a:path w="617219" h="310515">
                <a:moveTo>
                  <a:pt x="466298" y="0"/>
                </a:moveTo>
                <a:lnTo>
                  <a:pt x="616801" y="0"/>
                </a:lnTo>
                <a:lnTo>
                  <a:pt x="308400" y="309954"/>
                </a:lnTo>
                <a:lnTo>
                  <a:pt x="157897" y="158693"/>
                </a:lnTo>
                <a:lnTo>
                  <a:pt x="308400" y="158693"/>
                </a:lnTo>
                <a:lnTo>
                  <a:pt x="466298" y="0"/>
                </a:lnTo>
                <a:close/>
              </a:path>
              <a:path w="617219" h="310515">
                <a:moveTo>
                  <a:pt x="0" y="0"/>
                </a:moveTo>
                <a:lnTo>
                  <a:pt x="150502" y="0"/>
                </a:lnTo>
                <a:lnTo>
                  <a:pt x="308400" y="158693"/>
                </a:lnTo>
                <a:lnTo>
                  <a:pt x="157897" y="158693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677375" y="6949106"/>
            <a:ext cx="1485900" cy="57150"/>
          </a:xfrm>
          <a:custGeom>
            <a:avLst/>
            <a:gdLst/>
            <a:ahLst/>
            <a:cxnLst/>
            <a:rect l="l" t="t" r="r" b="b"/>
            <a:pathLst>
              <a:path w="1485900" h="57150">
                <a:moveTo>
                  <a:pt x="1485899" y="57149"/>
                </a:moveTo>
                <a:lnTo>
                  <a:pt x="0" y="57149"/>
                </a:lnTo>
                <a:lnTo>
                  <a:pt x="0" y="0"/>
                </a:lnTo>
                <a:lnTo>
                  <a:pt x="1485899" y="0"/>
                </a:lnTo>
                <a:lnTo>
                  <a:pt x="1485899" y="57149"/>
                </a:lnTo>
                <a:close/>
              </a:path>
            </a:pathLst>
          </a:custGeom>
          <a:solidFill>
            <a:srgbClr val="F417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3535626" y="7168181"/>
            <a:ext cx="1485900" cy="57150"/>
          </a:xfrm>
          <a:custGeom>
            <a:avLst/>
            <a:gdLst/>
            <a:ahLst/>
            <a:cxnLst/>
            <a:rect l="l" t="t" r="r" b="b"/>
            <a:pathLst>
              <a:path w="1485900" h="57150">
                <a:moveTo>
                  <a:pt x="1485899" y="57149"/>
                </a:moveTo>
                <a:lnTo>
                  <a:pt x="0" y="57149"/>
                </a:lnTo>
                <a:lnTo>
                  <a:pt x="0" y="0"/>
                </a:lnTo>
                <a:lnTo>
                  <a:pt x="1485899" y="0"/>
                </a:lnTo>
                <a:lnTo>
                  <a:pt x="1485899" y="57149"/>
                </a:lnTo>
                <a:close/>
              </a:path>
            </a:pathLst>
          </a:custGeom>
          <a:solidFill>
            <a:srgbClr val="F417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9"/>
          <p:cNvSpPr txBox="1">
            <a:spLocks noGrp="1"/>
          </p:cNvSpPr>
          <p:nvPr>
            <p:ph type="title"/>
          </p:nvPr>
        </p:nvSpPr>
        <p:spPr>
          <a:xfrm>
            <a:off x="4152900" y="2605614"/>
            <a:ext cx="9982200" cy="1266372"/>
          </a:xfrm>
          <a:prstGeom prst="rect">
            <a:avLst/>
          </a:prstGeom>
        </p:spPr>
        <p:txBody>
          <a:bodyPr vert="horz" wrap="square" lIns="0" tIns="136525" rIns="0" bIns="0" rtlCol="0">
            <a:spAutoFit/>
          </a:bodyPr>
          <a:lstStyle/>
          <a:p>
            <a:pPr marL="12700" marR="5080">
              <a:lnSpc>
                <a:spcPts val="8780"/>
              </a:lnSpc>
              <a:spcBef>
                <a:spcPts val="1010"/>
              </a:spcBef>
            </a:pPr>
            <a:r>
              <a:rPr lang="en-PH" sz="8000" b="1" spc="-900" dirty="0">
                <a:solidFill>
                  <a:schemeClr val="tx1"/>
                </a:solidFill>
                <a:latin typeface="Verdana" panose="020B0604030504040204"/>
                <a:cs typeface="Verdana" panose="020B0604030504040204"/>
              </a:rPr>
              <a:t>Source of Datasets</a:t>
            </a:r>
            <a:endParaRPr lang="en-PH" sz="8000" dirty="0">
              <a:solidFill>
                <a:schemeClr val="tx1"/>
              </a:solidFill>
              <a:latin typeface="Verdana" panose="020B0604030504040204"/>
              <a:cs typeface="Verdana" panose="020B0604030504040204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FC12E2-2E78-B7B7-1052-EAF2317E24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445" y="5855883"/>
            <a:ext cx="2734274" cy="325421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2" name="object 8">
            <a:extLst>
              <a:ext uri="{FF2B5EF4-FFF2-40B4-BE49-F238E27FC236}">
                <a16:creationId xmlns:a16="http://schemas.microsoft.com/office/drawing/2014/main" id="{021A3D38-2DF8-C62A-C2F2-E495B4F613BF}"/>
              </a:ext>
            </a:extLst>
          </p:cNvPr>
          <p:cNvSpPr txBox="1"/>
          <p:nvPr/>
        </p:nvSpPr>
        <p:spPr>
          <a:xfrm>
            <a:off x="4664675" y="6175787"/>
            <a:ext cx="3382010" cy="29767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700" b="1" spc="-80" dirty="0">
                <a:solidFill>
                  <a:srgbClr val="111B1D"/>
                </a:solidFill>
                <a:latin typeface="Tahoma" panose="020B0604030504040204"/>
                <a:cs typeface="Tahoma" panose="020B0604030504040204"/>
              </a:rPr>
              <a:t>HDX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sz="2700" dirty="0">
              <a:latin typeface="Tahoma" panose="020B0604030504040204"/>
              <a:cs typeface="Tahoma" panose="020B0604030504040204"/>
            </a:endParaRPr>
          </a:p>
          <a:p>
            <a:pPr marL="12700" marR="5080">
              <a:lnSpc>
                <a:spcPct val="125000"/>
              </a:lnSpc>
            </a:pPr>
            <a:endParaRPr lang="en-US" sz="1600" dirty="0"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2700" marR="5080">
              <a:lnSpc>
                <a:spcPct val="125000"/>
              </a:lnSpc>
            </a:pPr>
            <a:endParaRPr lang="en-US" sz="1600" dirty="0"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2700" marR="5080">
              <a:lnSpc>
                <a:spcPct val="125000"/>
              </a:lnSpc>
            </a:pPr>
            <a:r>
              <a:rPr lang="en-US" sz="160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An open platform for sharing data across crises and organizations</a:t>
            </a: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</a:rPr>
              <a:t> and goal of it 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to make humanitarian data easy to find and use for analysis.</a:t>
            </a:r>
            <a:endParaRPr lang="en-US" sz="1600" dirty="0"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42C5348-C942-9A25-9428-0B0A073842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00" y="5816113"/>
            <a:ext cx="2858965" cy="333375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4" name="object 12">
            <a:extLst>
              <a:ext uri="{FF2B5EF4-FFF2-40B4-BE49-F238E27FC236}">
                <a16:creationId xmlns:a16="http://schemas.microsoft.com/office/drawing/2014/main" id="{202123E3-7C4D-C5D7-6E58-3BA9120156A0}"/>
              </a:ext>
            </a:extLst>
          </p:cNvPr>
          <p:cNvSpPr txBox="1"/>
          <p:nvPr/>
        </p:nvSpPr>
        <p:spPr>
          <a:xfrm>
            <a:off x="13534390" y="6134100"/>
            <a:ext cx="3382010" cy="33950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285875">
              <a:lnSpc>
                <a:spcPct val="107000"/>
              </a:lnSpc>
              <a:spcBef>
                <a:spcPts val="100"/>
              </a:spcBef>
            </a:pPr>
            <a:r>
              <a:rPr lang="en-US" sz="2700" b="1" spc="-85" dirty="0">
                <a:solidFill>
                  <a:srgbClr val="111B1D"/>
                </a:solidFill>
                <a:latin typeface="Tahoma" panose="020B0604030504040204"/>
                <a:cs typeface="Tahoma" panose="020B0604030504040204"/>
              </a:rPr>
              <a:t>CRED</a:t>
            </a:r>
            <a:endParaRPr sz="2700" dirty="0">
              <a:latin typeface="Tahoma" panose="020B0604030504040204"/>
              <a:cs typeface="Tahoma" panose="020B0604030504040204"/>
            </a:endParaRPr>
          </a:p>
          <a:p>
            <a:pPr marL="12700" marR="5080">
              <a:lnSpc>
                <a:spcPct val="125000"/>
              </a:lnSpc>
            </a:pPr>
            <a:endParaRPr lang="en-US" sz="4250" dirty="0">
              <a:latin typeface="Tahoma" panose="020B0604030504040204"/>
              <a:cs typeface="Tahoma" panose="020B0604030504040204"/>
            </a:endParaRPr>
          </a:p>
          <a:p>
            <a:pPr marL="12700" marR="5080">
              <a:lnSpc>
                <a:spcPct val="125000"/>
              </a:lnSpc>
            </a:pPr>
            <a:endParaRPr lang="en-US" sz="1600" spc="105" dirty="0">
              <a:solidFill>
                <a:srgbClr val="111B1D"/>
              </a:solidFill>
              <a:latin typeface="Verdana" panose="020B0604030504040204"/>
              <a:cs typeface="Verdana" panose="020B0604030504040204"/>
            </a:endParaRPr>
          </a:p>
          <a:p>
            <a:pPr marL="12700" marR="5080">
              <a:lnSpc>
                <a:spcPct val="125000"/>
              </a:lnSpc>
            </a:pPr>
            <a:r>
              <a:rPr lang="en-US" sz="1600" spc="105" dirty="0">
                <a:solidFill>
                  <a:srgbClr val="111B1D"/>
                </a:solidFill>
                <a:latin typeface="Verdana" panose="020B0604030504040204"/>
                <a:cs typeface="Verdana" panose="020B0604030504040204"/>
              </a:rPr>
              <a:t>The Centre promotes research, training and technical expertise on humanitarian emergencies, particularly in public health and epidemiology.</a:t>
            </a:r>
            <a:endParaRPr sz="1600" dirty="0">
              <a:latin typeface="Verdana" panose="020B0604030504040204"/>
              <a:cs typeface="Verdana" panose="020B0604030504040204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/>
          <p:nvPr/>
        </p:nvSpPr>
        <p:spPr>
          <a:xfrm>
            <a:off x="1376251" y="3"/>
            <a:ext cx="396875" cy="415925"/>
          </a:xfrm>
          <a:custGeom>
            <a:avLst/>
            <a:gdLst/>
            <a:ahLst/>
            <a:cxnLst/>
            <a:rect l="l" t="t" r="r" b="b"/>
            <a:pathLst>
              <a:path w="396875" h="415925">
                <a:moveTo>
                  <a:pt x="396325" y="340547"/>
                </a:moveTo>
                <a:lnTo>
                  <a:pt x="320695" y="415798"/>
                </a:lnTo>
                <a:lnTo>
                  <a:pt x="0" y="96711"/>
                </a:lnTo>
                <a:lnTo>
                  <a:pt x="97198" y="0"/>
                </a:lnTo>
                <a:lnTo>
                  <a:pt x="151261" y="0"/>
                </a:lnTo>
                <a:lnTo>
                  <a:pt x="151261" y="96711"/>
                </a:lnTo>
                <a:lnTo>
                  <a:pt x="396325" y="340547"/>
                </a:lnTo>
                <a:close/>
              </a:path>
              <a:path w="396875" h="415925">
                <a:moveTo>
                  <a:pt x="248459" y="0"/>
                </a:moveTo>
                <a:lnTo>
                  <a:pt x="151261" y="96711"/>
                </a:lnTo>
                <a:lnTo>
                  <a:pt x="151261" y="0"/>
                </a:lnTo>
                <a:lnTo>
                  <a:pt x="248459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834467" y="3"/>
            <a:ext cx="396875" cy="415925"/>
          </a:xfrm>
          <a:custGeom>
            <a:avLst/>
            <a:gdLst/>
            <a:ahLst/>
            <a:cxnLst/>
            <a:rect l="l" t="t" r="r" b="b"/>
            <a:pathLst>
              <a:path w="396875" h="415925">
                <a:moveTo>
                  <a:pt x="396325" y="340547"/>
                </a:moveTo>
                <a:lnTo>
                  <a:pt x="320695" y="415798"/>
                </a:lnTo>
                <a:lnTo>
                  <a:pt x="0" y="96711"/>
                </a:lnTo>
                <a:lnTo>
                  <a:pt x="97198" y="0"/>
                </a:lnTo>
                <a:lnTo>
                  <a:pt x="151261" y="0"/>
                </a:lnTo>
                <a:lnTo>
                  <a:pt x="151261" y="96711"/>
                </a:lnTo>
                <a:lnTo>
                  <a:pt x="396325" y="340547"/>
                </a:lnTo>
                <a:close/>
              </a:path>
              <a:path w="396875" h="415925">
                <a:moveTo>
                  <a:pt x="248459" y="0"/>
                </a:moveTo>
                <a:lnTo>
                  <a:pt x="151261" y="96711"/>
                </a:lnTo>
                <a:lnTo>
                  <a:pt x="151261" y="0"/>
                </a:lnTo>
                <a:lnTo>
                  <a:pt x="248459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292684" y="3"/>
            <a:ext cx="396875" cy="415925"/>
          </a:xfrm>
          <a:custGeom>
            <a:avLst/>
            <a:gdLst/>
            <a:ahLst/>
            <a:cxnLst/>
            <a:rect l="l" t="t" r="r" b="b"/>
            <a:pathLst>
              <a:path w="396875" h="415925">
                <a:moveTo>
                  <a:pt x="396325" y="340547"/>
                </a:moveTo>
                <a:lnTo>
                  <a:pt x="320695" y="415798"/>
                </a:lnTo>
                <a:lnTo>
                  <a:pt x="0" y="96711"/>
                </a:lnTo>
                <a:lnTo>
                  <a:pt x="97198" y="0"/>
                </a:lnTo>
                <a:lnTo>
                  <a:pt x="151261" y="0"/>
                </a:lnTo>
                <a:lnTo>
                  <a:pt x="151261" y="96711"/>
                </a:lnTo>
                <a:lnTo>
                  <a:pt x="396325" y="340547"/>
                </a:lnTo>
                <a:close/>
              </a:path>
              <a:path w="396875" h="415925">
                <a:moveTo>
                  <a:pt x="248459" y="0"/>
                </a:moveTo>
                <a:lnTo>
                  <a:pt x="151261" y="96711"/>
                </a:lnTo>
                <a:lnTo>
                  <a:pt x="151261" y="0"/>
                </a:lnTo>
                <a:lnTo>
                  <a:pt x="248459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750900" y="3"/>
            <a:ext cx="396875" cy="415925"/>
          </a:xfrm>
          <a:custGeom>
            <a:avLst/>
            <a:gdLst/>
            <a:ahLst/>
            <a:cxnLst/>
            <a:rect l="l" t="t" r="r" b="b"/>
            <a:pathLst>
              <a:path w="396875" h="415925">
                <a:moveTo>
                  <a:pt x="396325" y="340547"/>
                </a:moveTo>
                <a:lnTo>
                  <a:pt x="320695" y="415798"/>
                </a:lnTo>
                <a:lnTo>
                  <a:pt x="0" y="96711"/>
                </a:lnTo>
                <a:lnTo>
                  <a:pt x="97198" y="0"/>
                </a:lnTo>
                <a:lnTo>
                  <a:pt x="151261" y="0"/>
                </a:lnTo>
                <a:lnTo>
                  <a:pt x="151261" y="96711"/>
                </a:lnTo>
                <a:lnTo>
                  <a:pt x="396325" y="340547"/>
                </a:lnTo>
                <a:close/>
              </a:path>
              <a:path w="396875" h="415925">
                <a:moveTo>
                  <a:pt x="248459" y="0"/>
                </a:moveTo>
                <a:lnTo>
                  <a:pt x="151261" y="96711"/>
                </a:lnTo>
                <a:lnTo>
                  <a:pt x="151261" y="0"/>
                </a:lnTo>
                <a:lnTo>
                  <a:pt x="248459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209117" y="3"/>
            <a:ext cx="396875" cy="415925"/>
          </a:xfrm>
          <a:custGeom>
            <a:avLst/>
            <a:gdLst/>
            <a:ahLst/>
            <a:cxnLst/>
            <a:rect l="l" t="t" r="r" b="b"/>
            <a:pathLst>
              <a:path w="396875" h="415925">
                <a:moveTo>
                  <a:pt x="396325" y="340547"/>
                </a:moveTo>
                <a:lnTo>
                  <a:pt x="320695" y="415798"/>
                </a:lnTo>
                <a:lnTo>
                  <a:pt x="0" y="96711"/>
                </a:lnTo>
                <a:lnTo>
                  <a:pt x="97198" y="0"/>
                </a:lnTo>
                <a:lnTo>
                  <a:pt x="151261" y="0"/>
                </a:lnTo>
                <a:lnTo>
                  <a:pt x="151261" y="96711"/>
                </a:lnTo>
                <a:lnTo>
                  <a:pt x="396325" y="340547"/>
                </a:lnTo>
                <a:close/>
              </a:path>
              <a:path w="396875" h="415925">
                <a:moveTo>
                  <a:pt x="248459" y="0"/>
                </a:moveTo>
                <a:lnTo>
                  <a:pt x="151261" y="96711"/>
                </a:lnTo>
                <a:lnTo>
                  <a:pt x="151261" y="0"/>
                </a:lnTo>
                <a:lnTo>
                  <a:pt x="248459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667334" y="3"/>
            <a:ext cx="396875" cy="415925"/>
          </a:xfrm>
          <a:custGeom>
            <a:avLst/>
            <a:gdLst/>
            <a:ahLst/>
            <a:cxnLst/>
            <a:rect l="l" t="t" r="r" b="b"/>
            <a:pathLst>
              <a:path w="396875" h="415925">
                <a:moveTo>
                  <a:pt x="396325" y="340547"/>
                </a:moveTo>
                <a:lnTo>
                  <a:pt x="320695" y="415798"/>
                </a:lnTo>
                <a:lnTo>
                  <a:pt x="0" y="96711"/>
                </a:lnTo>
                <a:lnTo>
                  <a:pt x="97198" y="0"/>
                </a:lnTo>
                <a:lnTo>
                  <a:pt x="151261" y="0"/>
                </a:lnTo>
                <a:lnTo>
                  <a:pt x="151261" y="96711"/>
                </a:lnTo>
                <a:lnTo>
                  <a:pt x="396325" y="340547"/>
                </a:lnTo>
                <a:close/>
              </a:path>
              <a:path w="396875" h="415925">
                <a:moveTo>
                  <a:pt x="248459" y="0"/>
                </a:moveTo>
                <a:lnTo>
                  <a:pt x="151261" y="96711"/>
                </a:lnTo>
                <a:lnTo>
                  <a:pt x="151261" y="0"/>
                </a:lnTo>
                <a:lnTo>
                  <a:pt x="248459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125550" y="3"/>
            <a:ext cx="396875" cy="415925"/>
          </a:xfrm>
          <a:custGeom>
            <a:avLst/>
            <a:gdLst/>
            <a:ahLst/>
            <a:cxnLst/>
            <a:rect l="l" t="t" r="r" b="b"/>
            <a:pathLst>
              <a:path w="396875" h="415925">
                <a:moveTo>
                  <a:pt x="396325" y="340547"/>
                </a:moveTo>
                <a:lnTo>
                  <a:pt x="320695" y="415798"/>
                </a:lnTo>
                <a:lnTo>
                  <a:pt x="0" y="96711"/>
                </a:lnTo>
                <a:lnTo>
                  <a:pt x="97198" y="0"/>
                </a:lnTo>
                <a:lnTo>
                  <a:pt x="151261" y="0"/>
                </a:lnTo>
                <a:lnTo>
                  <a:pt x="151261" y="96711"/>
                </a:lnTo>
                <a:lnTo>
                  <a:pt x="396325" y="340547"/>
                </a:lnTo>
                <a:close/>
              </a:path>
              <a:path w="396875" h="415925">
                <a:moveTo>
                  <a:pt x="248459" y="0"/>
                </a:moveTo>
                <a:lnTo>
                  <a:pt x="151261" y="96711"/>
                </a:lnTo>
                <a:lnTo>
                  <a:pt x="151261" y="0"/>
                </a:lnTo>
                <a:lnTo>
                  <a:pt x="248459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583767" y="3"/>
            <a:ext cx="396875" cy="415925"/>
          </a:xfrm>
          <a:custGeom>
            <a:avLst/>
            <a:gdLst/>
            <a:ahLst/>
            <a:cxnLst/>
            <a:rect l="l" t="t" r="r" b="b"/>
            <a:pathLst>
              <a:path w="396875" h="415925">
                <a:moveTo>
                  <a:pt x="396325" y="340547"/>
                </a:moveTo>
                <a:lnTo>
                  <a:pt x="320695" y="415798"/>
                </a:lnTo>
                <a:lnTo>
                  <a:pt x="0" y="96711"/>
                </a:lnTo>
                <a:lnTo>
                  <a:pt x="97198" y="0"/>
                </a:lnTo>
                <a:lnTo>
                  <a:pt x="151261" y="0"/>
                </a:lnTo>
                <a:lnTo>
                  <a:pt x="151261" y="96711"/>
                </a:lnTo>
                <a:lnTo>
                  <a:pt x="396325" y="340547"/>
                </a:lnTo>
                <a:close/>
              </a:path>
              <a:path w="396875" h="415925">
                <a:moveTo>
                  <a:pt x="248459" y="0"/>
                </a:moveTo>
                <a:lnTo>
                  <a:pt x="151261" y="96711"/>
                </a:lnTo>
                <a:lnTo>
                  <a:pt x="151261" y="0"/>
                </a:lnTo>
                <a:lnTo>
                  <a:pt x="248459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041984" y="3"/>
            <a:ext cx="396875" cy="415925"/>
          </a:xfrm>
          <a:custGeom>
            <a:avLst/>
            <a:gdLst/>
            <a:ahLst/>
            <a:cxnLst/>
            <a:rect l="l" t="t" r="r" b="b"/>
            <a:pathLst>
              <a:path w="396875" h="415925">
                <a:moveTo>
                  <a:pt x="396325" y="340547"/>
                </a:moveTo>
                <a:lnTo>
                  <a:pt x="320695" y="415798"/>
                </a:lnTo>
                <a:lnTo>
                  <a:pt x="0" y="96711"/>
                </a:lnTo>
                <a:lnTo>
                  <a:pt x="97198" y="0"/>
                </a:lnTo>
                <a:lnTo>
                  <a:pt x="151261" y="0"/>
                </a:lnTo>
                <a:lnTo>
                  <a:pt x="151261" y="96711"/>
                </a:lnTo>
                <a:lnTo>
                  <a:pt x="396325" y="340547"/>
                </a:lnTo>
                <a:close/>
              </a:path>
              <a:path w="396875" h="415925">
                <a:moveTo>
                  <a:pt x="248459" y="0"/>
                </a:moveTo>
                <a:lnTo>
                  <a:pt x="151261" y="96711"/>
                </a:lnTo>
                <a:lnTo>
                  <a:pt x="151261" y="0"/>
                </a:lnTo>
                <a:lnTo>
                  <a:pt x="248459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5500200" y="3"/>
            <a:ext cx="396875" cy="415925"/>
          </a:xfrm>
          <a:custGeom>
            <a:avLst/>
            <a:gdLst/>
            <a:ahLst/>
            <a:cxnLst/>
            <a:rect l="l" t="t" r="r" b="b"/>
            <a:pathLst>
              <a:path w="396875" h="415925">
                <a:moveTo>
                  <a:pt x="396325" y="340547"/>
                </a:moveTo>
                <a:lnTo>
                  <a:pt x="320695" y="415798"/>
                </a:lnTo>
                <a:lnTo>
                  <a:pt x="0" y="96711"/>
                </a:lnTo>
                <a:lnTo>
                  <a:pt x="97198" y="0"/>
                </a:lnTo>
                <a:lnTo>
                  <a:pt x="151261" y="0"/>
                </a:lnTo>
                <a:lnTo>
                  <a:pt x="151261" y="96711"/>
                </a:lnTo>
                <a:lnTo>
                  <a:pt x="396325" y="340547"/>
                </a:lnTo>
                <a:close/>
              </a:path>
              <a:path w="396875" h="415925">
                <a:moveTo>
                  <a:pt x="248459" y="0"/>
                </a:moveTo>
                <a:lnTo>
                  <a:pt x="151261" y="96711"/>
                </a:lnTo>
                <a:lnTo>
                  <a:pt x="151261" y="0"/>
                </a:lnTo>
                <a:lnTo>
                  <a:pt x="248459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5958417" y="3"/>
            <a:ext cx="396875" cy="415925"/>
          </a:xfrm>
          <a:custGeom>
            <a:avLst/>
            <a:gdLst/>
            <a:ahLst/>
            <a:cxnLst/>
            <a:rect l="l" t="t" r="r" b="b"/>
            <a:pathLst>
              <a:path w="396875" h="415925">
                <a:moveTo>
                  <a:pt x="396325" y="340547"/>
                </a:moveTo>
                <a:lnTo>
                  <a:pt x="320695" y="415798"/>
                </a:lnTo>
                <a:lnTo>
                  <a:pt x="0" y="96711"/>
                </a:lnTo>
                <a:lnTo>
                  <a:pt x="97198" y="0"/>
                </a:lnTo>
                <a:lnTo>
                  <a:pt x="151261" y="0"/>
                </a:lnTo>
                <a:lnTo>
                  <a:pt x="151261" y="96711"/>
                </a:lnTo>
                <a:lnTo>
                  <a:pt x="396325" y="340547"/>
                </a:lnTo>
                <a:close/>
              </a:path>
              <a:path w="396875" h="415925">
                <a:moveTo>
                  <a:pt x="248459" y="0"/>
                </a:moveTo>
                <a:lnTo>
                  <a:pt x="151261" y="96711"/>
                </a:lnTo>
                <a:lnTo>
                  <a:pt x="151261" y="0"/>
                </a:lnTo>
                <a:lnTo>
                  <a:pt x="248459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6796703" y="1282703"/>
            <a:ext cx="466090" cy="50800"/>
          </a:xfrm>
          <a:custGeom>
            <a:avLst/>
            <a:gdLst/>
            <a:ahLst/>
            <a:cxnLst/>
            <a:rect l="l" t="t" r="r" b="b"/>
            <a:pathLst>
              <a:path w="466090" h="50800">
                <a:moveTo>
                  <a:pt x="465824" y="50799"/>
                </a:moveTo>
                <a:lnTo>
                  <a:pt x="0" y="50799"/>
                </a:lnTo>
                <a:lnTo>
                  <a:pt x="0" y="0"/>
                </a:lnTo>
                <a:lnTo>
                  <a:pt x="465824" y="0"/>
                </a:lnTo>
                <a:lnTo>
                  <a:pt x="465824" y="50799"/>
                </a:lnTo>
                <a:close/>
              </a:path>
            </a:pathLst>
          </a:custGeom>
          <a:solidFill>
            <a:srgbClr val="111B1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6796703" y="1155703"/>
            <a:ext cx="466090" cy="50800"/>
          </a:xfrm>
          <a:custGeom>
            <a:avLst/>
            <a:gdLst/>
            <a:ahLst/>
            <a:cxnLst/>
            <a:rect l="l" t="t" r="r" b="b"/>
            <a:pathLst>
              <a:path w="466090" h="50800">
                <a:moveTo>
                  <a:pt x="465824" y="50799"/>
                </a:moveTo>
                <a:lnTo>
                  <a:pt x="0" y="50799"/>
                </a:lnTo>
                <a:lnTo>
                  <a:pt x="0" y="0"/>
                </a:lnTo>
                <a:lnTo>
                  <a:pt x="465824" y="0"/>
                </a:lnTo>
                <a:lnTo>
                  <a:pt x="465824" y="50799"/>
                </a:lnTo>
                <a:close/>
              </a:path>
            </a:pathLst>
          </a:custGeom>
          <a:solidFill>
            <a:srgbClr val="111B1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6796703" y="1028703"/>
            <a:ext cx="466090" cy="50800"/>
          </a:xfrm>
          <a:custGeom>
            <a:avLst/>
            <a:gdLst/>
            <a:ahLst/>
            <a:cxnLst/>
            <a:rect l="l" t="t" r="r" b="b"/>
            <a:pathLst>
              <a:path w="466090" h="50800">
                <a:moveTo>
                  <a:pt x="465824" y="50799"/>
                </a:moveTo>
                <a:lnTo>
                  <a:pt x="0" y="50799"/>
                </a:lnTo>
                <a:lnTo>
                  <a:pt x="0" y="0"/>
                </a:lnTo>
                <a:lnTo>
                  <a:pt x="465824" y="0"/>
                </a:lnTo>
                <a:lnTo>
                  <a:pt x="465824" y="50799"/>
                </a:lnTo>
                <a:close/>
              </a:path>
            </a:pathLst>
          </a:custGeom>
          <a:solidFill>
            <a:srgbClr val="111B1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1">
            <a:extLst>
              <a:ext uri="{FF2B5EF4-FFF2-40B4-BE49-F238E27FC236}">
                <a16:creationId xmlns:a16="http://schemas.microsoft.com/office/drawing/2014/main" id="{F2E4BFEE-C84A-5D06-6B14-D5F4B20E18D1}"/>
              </a:ext>
            </a:extLst>
          </p:cNvPr>
          <p:cNvSpPr/>
          <p:nvPr/>
        </p:nvSpPr>
        <p:spPr>
          <a:xfrm>
            <a:off x="16685148" y="9101933"/>
            <a:ext cx="690245" cy="317500"/>
          </a:xfrm>
          <a:custGeom>
            <a:avLst/>
            <a:gdLst/>
            <a:ahLst/>
            <a:cxnLst/>
            <a:rect l="l" t="t" r="r" b="b"/>
            <a:pathLst>
              <a:path w="690244" h="317500">
                <a:moveTo>
                  <a:pt x="530605" y="317229"/>
                </a:moveTo>
                <a:lnTo>
                  <a:pt x="538520" y="317229"/>
                </a:lnTo>
                <a:lnTo>
                  <a:pt x="690166" y="162648"/>
                </a:lnTo>
                <a:lnTo>
                  <a:pt x="690166" y="154580"/>
                </a:lnTo>
                <a:lnTo>
                  <a:pt x="543585" y="5163"/>
                </a:lnTo>
                <a:lnTo>
                  <a:pt x="538520" y="0"/>
                </a:lnTo>
                <a:lnTo>
                  <a:pt x="530605" y="0"/>
                </a:lnTo>
                <a:lnTo>
                  <a:pt x="525856" y="5163"/>
                </a:lnTo>
                <a:lnTo>
                  <a:pt x="523323" y="7745"/>
                </a:lnTo>
                <a:lnTo>
                  <a:pt x="522057" y="10972"/>
                </a:lnTo>
                <a:lnTo>
                  <a:pt x="522057" y="17426"/>
                </a:lnTo>
                <a:lnTo>
                  <a:pt x="523323" y="20653"/>
                </a:lnTo>
                <a:lnTo>
                  <a:pt x="645527" y="145544"/>
                </a:lnTo>
                <a:lnTo>
                  <a:pt x="5698" y="145544"/>
                </a:lnTo>
                <a:lnTo>
                  <a:pt x="0" y="151353"/>
                </a:lnTo>
                <a:lnTo>
                  <a:pt x="0" y="165553"/>
                </a:lnTo>
                <a:lnTo>
                  <a:pt x="5698" y="171361"/>
                </a:lnTo>
                <a:lnTo>
                  <a:pt x="645527" y="171361"/>
                </a:lnTo>
                <a:lnTo>
                  <a:pt x="520474" y="298834"/>
                </a:lnTo>
                <a:lnTo>
                  <a:pt x="520474" y="306902"/>
                </a:lnTo>
                <a:lnTo>
                  <a:pt x="530605" y="317229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6869D7C-59EB-B1DC-E8AB-94D5E61C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58"/>
          <a:stretch>
            <a:fillRect/>
          </a:stretch>
        </p:blipFill>
        <p:spPr>
          <a:xfrm rot="16200000">
            <a:off x="6781801" y="-7353300"/>
            <a:ext cx="4724399" cy="1828800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>
            <a:reflection blurRad="6350" stA="53000" endPos="55000" dir="5400000" sy="-100000" algn="bl" rotWithShape="0"/>
          </a:effectLst>
        </p:spPr>
      </p:pic>
      <p:sp>
        <p:nvSpPr>
          <p:cNvPr id="7" name="object 7"/>
          <p:cNvSpPr/>
          <p:nvPr/>
        </p:nvSpPr>
        <p:spPr>
          <a:xfrm>
            <a:off x="609600" y="9563100"/>
            <a:ext cx="1485900" cy="57150"/>
          </a:xfrm>
          <a:custGeom>
            <a:avLst/>
            <a:gdLst/>
            <a:ahLst/>
            <a:cxnLst/>
            <a:rect l="l" t="t" r="r" b="b"/>
            <a:pathLst>
              <a:path w="1485900" h="57150">
                <a:moveTo>
                  <a:pt x="1485899" y="57149"/>
                </a:moveTo>
                <a:lnTo>
                  <a:pt x="0" y="57149"/>
                </a:lnTo>
                <a:lnTo>
                  <a:pt x="0" y="0"/>
                </a:lnTo>
                <a:lnTo>
                  <a:pt x="1485899" y="0"/>
                </a:lnTo>
                <a:lnTo>
                  <a:pt x="1485899" y="57149"/>
                </a:lnTo>
                <a:close/>
              </a:path>
            </a:pathLst>
          </a:custGeom>
          <a:solidFill>
            <a:srgbClr val="F417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8"/>
          <p:cNvSpPr txBox="1"/>
          <p:nvPr/>
        </p:nvSpPr>
        <p:spPr>
          <a:xfrm>
            <a:off x="6705610" y="3581400"/>
            <a:ext cx="5486400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PH" sz="2400" b="1" spc="185" dirty="0">
                <a:solidFill>
                  <a:schemeClr val="bg1">
                    <a:lumMod val="95000"/>
                  </a:schemeClr>
                </a:solidFill>
                <a:latin typeface="Tahoma" panose="020B0604030504040204"/>
                <a:cs typeface="Tahoma" panose="020B0604030504040204"/>
              </a:rPr>
              <a:t>TEAM TYPHOON ANALYST</a:t>
            </a:r>
            <a:endParaRPr sz="2400" dirty="0">
              <a:solidFill>
                <a:schemeClr val="bg1">
                  <a:lumMod val="95000"/>
                </a:schemeClr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9F6F7FB5-6BA8-88E3-72A2-1678344895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62500" y="2324100"/>
            <a:ext cx="8763000" cy="1257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95" dirty="0">
                <a:solidFill>
                  <a:schemeClr val="bg1"/>
                </a:solidFill>
                <a:latin typeface="Tahoma" panose="020B0604030504040204"/>
                <a:cs typeface="Tahoma" panose="020B0604030504040204"/>
              </a:rPr>
              <a:t>M</a:t>
            </a:r>
            <a:r>
              <a:rPr spc="-254" dirty="0">
                <a:solidFill>
                  <a:schemeClr val="bg1"/>
                </a:solidFill>
                <a:latin typeface="Tahoma" panose="020B0604030504040204"/>
                <a:cs typeface="Tahoma" panose="020B0604030504040204"/>
              </a:rPr>
              <a:t>EE</a:t>
            </a:r>
            <a:r>
              <a:rPr spc="204" dirty="0">
                <a:solidFill>
                  <a:schemeClr val="bg1"/>
                </a:solidFill>
                <a:latin typeface="Tahoma" panose="020B0604030504040204"/>
                <a:cs typeface="Tahoma" panose="020B0604030504040204"/>
              </a:rPr>
              <a:t>T</a:t>
            </a:r>
            <a:r>
              <a:rPr spc="-345" dirty="0">
                <a:solidFill>
                  <a:schemeClr val="bg1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pc="40" dirty="0">
                <a:solidFill>
                  <a:schemeClr val="bg1"/>
                </a:solidFill>
                <a:latin typeface="Tahoma" panose="020B0604030504040204"/>
                <a:cs typeface="Tahoma" panose="020B0604030504040204"/>
              </a:rPr>
              <a:t>T</a:t>
            </a:r>
            <a:r>
              <a:rPr spc="-10" dirty="0">
                <a:solidFill>
                  <a:schemeClr val="bg1"/>
                </a:solidFill>
                <a:latin typeface="Tahoma" panose="020B0604030504040204"/>
                <a:cs typeface="Tahoma" panose="020B0604030504040204"/>
              </a:rPr>
              <a:t>H</a:t>
            </a:r>
            <a:r>
              <a:rPr spc="-90" dirty="0">
                <a:solidFill>
                  <a:schemeClr val="bg1"/>
                </a:solidFill>
                <a:latin typeface="Tahoma" panose="020B0604030504040204"/>
                <a:cs typeface="Tahoma" panose="020B0604030504040204"/>
              </a:rPr>
              <a:t>E</a:t>
            </a:r>
            <a:r>
              <a:rPr spc="-345" dirty="0">
                <a:solidFill>
                  <a:schemeClr val="bg1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pc="40" dirty="0">
                <a:solidFill>
                  <a:schemeClr val="bg1"/>
                </a:solidFill>
                <a:latin typeface="Tahoma" panose="020B0604030504040204"/>
                <a:cs typeface="Tahoma" panose="020B0604030504040204"/>
              </a:rPr>
              <a:t>T</a:t>
            </a:r>
            <a:r>
              <a:rPr spc="-254" dirty="0">
                <a:solidFill>
                  <a:schemeClr val="bg1"/>
                </a:solidFill>
                <a:latin typeface="Tahoma" panose="020B0604030504040204"/>
                <a:cs typeface="Tahoma" panose="020B0604030504040204"/>
              </a:rPr>
              <a:t>E</a:t>
            </a:r>
            <a:r>
              <a:rPr spc="509" dirty="0">
                <a:solidFill>
                  <a:schemeClr val="bg1"/>
                </a:solidFill>
                <a:latin typeface="Tahoma" panose="020B0604030504040204"/>
                <a:cs typeface="Tahoma" panose="020B0604030504040204"/>
              </a:rPr>
              <a:t>A</a:t>
            </a:r>
            <a:r>
              <a:rPr spc="-330" dirty="0">
                <a:solidFill>
                  <a:schemeClr val="bg1"/>
                </a:solidFill>
                <a:latin typeface="Tahoma" panose="020B0604030504040204"/>
                <a:cs typeface="Tahoma" panose="020B0604030504040204"/>
              </a:rPr>
              <a:t>M</a:t>
            </a:r>
          </a:p>
        </p:txBody>
      </p:sp>
      <p:pic>
        <p:nvPicPr>
          <p:cNvPr id="17" name="object 10">
            <a:extLst>
              <a:ext uri="{FF2B5EF4-FFF2-40B4-BE49-F238E27FC236}">
                <a16:creationId xmlns:a16="http://schemas.microsoft.com/office/drawing/2014/main" id="{7621BA79-3847-1D97-8C67-8D6C980D0620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158171" y="4854749"/>
            <a:ext cx="2780835" cy="3183636"/>
          </a:xfrm>
          <a:prstGeom prst="rect">
            <a:avLst/>
          </a:prstGeom>
        </p:spPr>
      </p:pic>
      <p:sp>
        <p:nvSpPr>
          <p:cNvPr id="19" name="object 11">
            <a:extLst>
              <a:ext uri="{FF2B5EF4-FFF2-40B4-BE49-F238E27FC236}">
                <a16:creationId xmlns:a16="http://schemas.microsoft.com/office/drawing/2014/main" id="{21B49A51-5A7E-4D3C-8E44-4505365DCC2D}"/>
              </a:ext>
            </a:extLst>
          </p:cNvPr>
          <p:cNvSpPr txBox="1"/>
          <p:nvPr/>
        </p:nvSpPr>
        <p:spPr>
          <a:xfrm>
            <a:off x="4060554" y="7945582"/>
            <a:ext cx="5994871" cy="2081980"/>
          </a:xfrm>
          <a:prstGeom prst="rect">
            <a:avLst/>
          </a:prstGeom>
        </p:spPr>
        <p:txBody>
          <a:bodyPr vert="horz" wrap="square" lIns="0" tIns="243205" rIns="0" bIns="0" rtlCol="0">
            <a:spAutoFit/>
          </a:bodyPr>
          <a:lstStyle/>
          <a:p>
            <a:pPr marR="5080" algn="ctr">
              <a:lnSpc>
                <a:spcPct val="100000"/>
              </a:lnSpc>
              <a:spcBef>
                <a:spcPts val="1915"/>
              </a:spcBef>
            </a:pPr>
            <a:r>
              <a:rPr lang="en-US" sz="2700" b="1" spc="-30" dirty="0">
                <a:solidFill>
                  <a:srgbClr val="111B1D"/>
                </a:solidFill>
                <a:latin typeface="Tahoma" panose="020B0604030504040204"/>
                <a:cs typeface="Tahoma" panose="020B0604030504040204"/>
              </a:rPr>
              <a:t>John </a:t>
            </a:r>
            <a:r>
              <a:rPr lang="en-US" sz="2700" b="1" spc="-30" dirty="0" err="1">
                <a:solidFill>
                  <a:srgbClr val="111B1D"/>
                </a:solidFill>
                <a:latin typeface="Tahoma" panose="020B0604030504040204"/>
                <a:cs typeface="Tahoma" panose="020B0604030504040204"/>
              </a:rPr>
              <a:t>Palis</a:t>
            </a:r>
            <a:endParaRPr sz="2700" dirty="0">
              <a:latin typeface="Tahoma" panose="020B0604030504040204"/>
              <a:cs typeface="Tahoma" panose="020B0604030504040204"/>
            </a:endParaRPr>
          </a:p>
          <a:p>
            <a:pPr marR="5080" algn="ctr">
              <a:lnSpc>
                <a:spcPct val="100000"/>
              </a:lnSpc>
              <a:spcBef>
                <a:spcPts val="1275"/>
              </a:spcBef>
            </a:pPr>
            <a:r>
              <a:rPr lang="en-US" sz="1900" spc="-65" dirty="0">
                <a:solidFill>
                  <a:srgbClr val="111B1D"/>
                </a:solidFill>
                <a:latin typeface="Verdana" panose="020B0604030504040204"/>
                <a:cs typeface="Verdana" panose="020B0604030504040204"/>
              </a:rPr>
              <a:t>Presentation Manager</a:t>
            </a:r>
            <a:endParaRPr sz="1900" dirty="0">
              <a:latin typeface="Verdana" panose="020B0604030504040204"/>
              <a:cs typeface="Verdana" panose="020B0604030504040204"/>
            </a:endParaRPr>
          </a:p>
          <a:p>
            <a:pPr algn="ctr">
              <a:lnSpc>
                <a:spcPct val="100000"/>
              </a:lnSpc>
            </a:pPr>
            <a:endParaRPr sz="2400" dirty="0">
              <a:latin typeface="Verdana" panose="020B0604030504040204"/>
              <a:cs typeface="Verdana" panose="020B0604030504040204"/>
            </a:endParaRPr>
          </a:p>
          <a:p>
            <a:pPr algn="ctr">
              <a:lnSpc>
                <a:spcPct val="100000"/>
              </a:lnSpc>
              <a:spcBef>
                <a:spcPts val="30"/>
              </a:spcBef>
            </a:pPr>
            <a:endParaRPr sz="1950" dirty="0">
              <a:latin typeface="Verdana" panose="020B0604030504040204"/>
              <a:cs typeface="Verdana" panose="020B0604030504040204"/>
            </a:endParaRPr>
          </a:p>
          <a:p>
            <a:pPr marR="5080" algn="ctr">
              <a:lnSpc>
                <a:spcPct val="100000"/>
              </a:lnSpc>
            </a:pPr>
            <a:endParaRPr sz="1900" dirty="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20" name="object 11">
            <a:extLst>
              <a:ext uri="{FF2B5EF4-FFF2-40B4-BE49-F238E27FC236}">
                <a16:creationId xmlns:a16="http://schemas.microsoft.com/office/drawing/2014/main" id="{C9C79809-798F-CFAA-D92C-046998313D8C}"/>
              </a:ext>
            </a:extLst>
          </p:cNvPr>
          <p:cNvSpPr txBox="1"/>
          <p:nvPr/>
        </p:nvSpPr>
        <p:spPr>
          <a:xfrm>
            <a:off x="8197937" y="7966364"/>
            <a:ext cx="5994871" cy="2081980"/>
          </a:xfrm>
          <a:prstGeom prst="rect">
            <a:avLst/>
          </a:prstGeom>
        </p:spPr>
        <p:txBody>
          <a:bodyPr vert="horz" wrap="square" lIns="0" tIns="243205" rIns="0" bIns="0" rtlCol="0">
            <a:spAutoFit/>
          </a:bodyPr>
          <a:lstStyle/>
          <a:p>
            <a:pPr marR="5080" algn="ctr">
              <a:lnSpc>
                <a:spcPct val="100000"/>
              </a:lnSpc>
              <a:spcBef>
                <a:spcPts val="1915"/>
              </a:spcBef>
            </a:pPr>
            <a:r>
              <a:rPr lang="en-US" sz="2700" b="1" spc="-30" dirty="0">
                <a:solidFill>
                  <a:srgbClr val="111B1D"/>
                </a:solidFill>
                <a:latin typeface="Tahoma" panose="020B0604030504040204"/>
                <a:cs typeface="Tahoma" panose="020B0604030504040204"/>
              </a:rPr>
              <a:t>Christine </a:t>
            </a:r>
            <a:r>
              <a:rPr lang="en-US" sz="2700" b="1" spc="-30" dirty="0" err="1">
                <a:solidFill>
                  <a:srgbClr val="111B1D"/>
                </a:solidFill>
                <a:latin typeface="Tahoma" panose="020B0604030504040204"/>
                <a:cs typeface="Tahoma" panose="020B0604030504040204"/>
              </a:rPr>
              <a:t>Alangilan</a:t>
            </a:r>
            <a:endParaRPr sz="2700" dirty="0">
              <a:latin typeface="Tahoma" panose="020B0604030504040204"/>
              <a:cs typeface="Tahoma" panose="020B0604030504040204"/>
            </a:endParaRPr>
          </a:p>
          <a:p>
            <a:pPr marR="5080" algn="ctr">
              <a:lnSpc>
                <a:spcPct val="100000"/>
              </a:lnSpc>
              <a:spcBef>
                <a:spcPts val="1275"/>
              </a:spcBef>
            </a:pPr>
            <a:r>
              <a:rPr lang="en-US" sz="1900" spc="-65" dirty="0">
                <a:solidFill>
                  <a:srgbClr val="111B1D"/>
                </a:solidFill>
                <a:latin typeface="Verdana" panose="020B0604030504040204"/>
                <a:cs typeface="Verdana" panose="020B0604030504040204"/>
              </a:rPr>
              <a:t>Documentation Director</a:t>
            </a:r>
            <a:endParaRPr sz="1900" dirty="0">
              <a:latin typeface="Verdana" panose="020B0604030504040204"/>
              <a:cs typeface="Verdana" panose="020B0604030504040204"/>
            </a:endParaRPr>
          </a:p>
          <a:p>
            <a:pPr algn="ctr">
              <a:lnSpc>
                <a:spcPct val="100000"/>
              </a:lnSpc>
            </a:pPr>
            <a:endParaRPr sz="2400" dirty="0">
              <a:latin typeface="Verdana" panose="020B0604030504040204"/>
              <a:cs typeface="Verdana" panose="020B0604030504040204"/>
            </a:endParaRPr>
          </a:p>
          <a:p>
            <a:pPr algn="ctr">
              <a:lnSpc>
                <a:spcPct val="100000"/>
              </a:lnSpc>
              <a:spcBef>
                <a:spcPts val="30"/>
              </a:spcBef>
            </a:pPr>
            <a:endParaRPr sz="1950" dirty="0">
              <a:latin typeface="Verdana" panose="020B0604030504040204"/>
              <a:cs typeface="Verdana" panose="020B0604030504040204"/>
            </a:endParaRPr>
          </a:p>
          <a:p>
            <a:pPr marR="5080" algn="ctr">
              <a:lnSpc>
                <a:spcPct val="100000"/>
              </a:lnSpc>
            </a:pPr>
            <a:endParaRPr sz="1900" dirty="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21" name="object 11">
            <a:extLst>
              <a:ext uri="{FF2B5EF4-FFF2-40B4-BE49-F238E27FC236}">
                <a16:creationId xmlns:a16="http://schemas.microsoft.com/office/drawing/2014/main" id="{9D3CC9C6-1415-9A96-1DFC-45EEE8D72978}"/>
              </a:ext>
            </a:extLst>
          </p:cNvPr>
          <p:cNvSpPr txBox="1"/>
          <p:nvPr/>
        </p:nvSpPr>
        <p:spPr>
          <a:xfrm>
            <a:off x="-42192" y="7945582"/>
            <a:ext cx="5994871" cy="2081980"/>
          </a:xfrm>
          <a:prstGeom prst="rect">
            <a:avLst/>
          </a:prstGeom>
        </p:spPr>
        <p:txBody>
          <a:bodyPr vert="horz" wrap="square" lIns="0" tIns="243205" rIns="0" bIns="0" rtlCol="0">
            <a:spAutoFit/>
          </a:bodyPr>
          <a:lstStyle/>
          <a:p>
            <a:pPr marR="5080" algn="ctr">
              <a:lnSpc>
                <a:spcPct val="100000"/>
              </a:lnSpc>
              <a:spcBef>
                <a:spcPts val="1915"/>
              </a:spcBef>
            </a:pPr>
            <a:r>
              <a:rPr lang="en-US" sz="2700" b="1" spc="-30" dirty="0">
                <a:solidFill>
                  <a:srgbClr val="111B1D"/>
                </a:solidFill>
                <a:latin typeface="Tahoma" panose="020B0604030504040204"/>
                <a:cs typeface="Tahoma" panose="020B0604030504040204"/>
              </a:rPr>
              <a:t>Gabriel Alvaro</a:t>
            </a:r>
            <a:endParaRPr sz="2700" dirty="0">
              <a:latin typeface="Tahoma" panose="020B0604030504040204"/>
              <a:cs typeface="Tahoma" panose="020B0604030504040204"/>
            </a:endParaRPr>
          </a:p>
          <a:p>
            <a:pPr marR="5080" algn="ctr">
              <a:lnSpc>
                <a:spcPct val="100000"/>
              </a:lnSpc>
              <a:spcBef>
                <a:spcPts val="1275"/>
              </a:spcBef>
            </a:pPr>
            <a:r>
              <a:rPr lang="en-US" sz="1900" spc="-65" dirty="0">
                <a:solidFill>
                  <a:srgbClr val="111B1D"/>
                </a:solidFill>
                <a:latin typeface="Verdana" panose="020B0604030504040204"/>
                <a:cs typeface="Verdana" panose="020B0604030504040204"/>
              </a:rPr>
              <a:t>Project Manager</a:t>
            </a:r>
            <a:endParaRPr sz="1900" dirty="0">
              <a:latin typeface="Verdana" panose="020B0604030504040204"/>
              <a:cs typeface="Verdana" panose="020B0604030504040204"/>
            </a:endParaRPr>
          </a:p>
          <a:p>
            <a:pPr algn="ctr">
              <a:lnSpc>
                <a:spcPct val="100000"/>
              </a:lnSpc>
            </a:pPr>
            <a:endParaRPr sz="2400" dirty="0">
              <a:latin typeface="Verdana" panose="020B0604030504040204"/>
              <a:cs typeface="Verdana" panose="020B0604030504040204"/>
            </a:endParaRPr>
          </a:p>
          <a:p>
            <a:pPr algn="ctr">
              <a:lnSpc>
                <a:spcPct val="100000"/>
              </a:lnSpc>
              <a:spcBef>
                <a:spcPts val="30"/>
              </a:spcBef>
            </a:pPr>
            <a:endParaRPr sz="1950" dirty="0">
              <a:latin typeface="Verdana" panose="020B0604030504040204"/>
              <a:cs typeface="Verdana" panose="020B0604030504040204"/>
            </a:endParaRPr>
          </a:p>
          <a:p>
            <a:pPr marR="5080" algn="ctr">
              <a:lnSpc>
                <a:spcPct val="100000"/>
              </a:lnSpc>
            </a:pPr>
            <a:endParaRPr sz="1900" dirty="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22" name="object 11">
            <a:extLst>
              <a:ext uri="{FF2B5EF4-FFF2-40B4-BE49-F238E27FC236}">
                <a16:creationId xmlns:a16="http://schemas.microsoft.com/office/drawing/2014/main" id="{B73871EC-DFE3-BE39-598D-ACFFA85E391A}"/>
              </a:ext>
            </a:extLst>
          </p:cNvPr>
          <p:cNvSpPr txBox="1"/>
          <p:nvPr/>
        </p:nvSpPr>
        <p:spPr>
          <a:xfrm>
            <a:off x="12404598" y="7962900"/>
            <a:ext cx="5994871" cy="2081980"/>
          </a:xfrm>
          <a:prstGeom prst="rect">
            <a:avLst/>
          </a:prstGeom>
        </p:spPr>
        <p:txBody>
          <a:bodyPr vert="horz" wrap="square" lIns="0" tIns="243205" rIns="0" bIns="0" rtlCol="0">
            <a:spAutoFit/>
          </a:bodyPr>
          <a:lstStyle/>
          <a:p>
            <a:pPr marR="5080" algn="ctr">
              <a:lnSpc>
                <a:spcPct val="100000"/>
              </a:lnSpc>
              <a:spcBef>
                <a:spcPts val="1915"/>
              </a:spcBef>
            </a:pPr>
            <a:r>
              <a:rPr lang="en-US" sz="2700" b="1" spc="-30" dirty="0">
                <a:solidFill>
                  <a:srgbClr val="111B1D"/>
                </a:solidFill>
                <a:latin typeface="Tahoma" panose="020B0604030504040204"/>
                <a:cs typeface="Tahoma" panose="020B0604030504040204"/>
              </a:rPr>
              <a:t>Marian Guerra</a:t>
            </a:r>
            <a:endParaRPr sz="2700" dirty="0">
              <a:latin typeface="Tahoma" panose="020B0604030504040204"/>
              <a:cs typeface="Tahoma" panose="020B0604030504040204"/>
            </a:endParaRPr>
          </a:p>
          <a:p>
            <a:pPr marR="5080" algn="ctr">
              <a:lnSpc>
                <a:spcPct val="100000"/>
              </a:lnSpc>
              <a:spcBef>
                <a:spcPts val="1275"/>
              </a:spcBef>
            </a:pPr>
            <a:r>
              <a:rPr lang="en-US" sz="1900" spc="-65" dirty="0">
                <a:solidFill>
                  <a:srgbClr val="111B1D"/>
                </a:solidFill>
                <a:latin typeface="Verdana" panose="020B0604030504040204"/>
                <a:cs typeface="Verdana" panose="020B0604030504040204"/>
              </a:rPr>
              <a:t>Quality Assurance Analyst</a:t>
            </a:r>
            <a:endParaRPr sz="1900" dirty="0">
              <a:latin typeface="Verdana" panose="020B0604030504040204"/>
              <a:cs typeface="Verdana" panose="020B0604030504040204"/>
            </a:endParaRPr>
          </a:p>
          <a:p>
            <a:pPr algn="ctr">
              <a:lnSpc>
                <a:spcPct val="100000"/>
              </a:lnSpc>
            </a:pPr>
            <a:endParaRPr sz="2400" dirty="0">
              <a:latin typeface="Verdana" panose="020B0604030504040204"/>
              <a:cs typeface="Verdana" panose="020B0604030504040204"/>
            </a:endParaRPr>
          </a:p>
          <a:p>
            <a:pPr algn="ctr">
              <a:lnSpc>
                <a:spcPct val="100000"/>
              </a:lnSpc>
              <a:spcBef>
                <a:spcPts val="30"/>
              </a:spcBef>
            </a:pPr>
            <a:endParaRPr sz="1950" dirty="0">
              <a:latin typeface="Verdana" panose="020B0604030504040204"/>
              <a:cs typeface="Verdana" panose="020B0604030504040204"/>
            </a:endParaRPr>
          </a:p>
          <a:p>
            <a:pPr marR="5080" algn="ctr">
              <a:lnSpc>
                <a:spcPct val="100000"/>
              </a:lnSpc>
            </a:pPr>
            <a:endParaRPr sz="1900" dirty="0">
              <a:latin typeface="Verdana" panose="020B0604030504040204"/>
              <a:cs typeface="Verdana" panose="020B0604030504040204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F697C34-9CBA-2B8B-2BD3-A3C33768735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10" t="38176" r="38272" b="40618"/>
          <a:stretch/>
        </p:blipFill>
        <p:spPr>
          <a:xfrm>
            <a:off x="5359107" y="4885182"/>
            <a:ext cx="3219554" cy="31836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8977D75-8BAA-17B0-2B1D-8E8FF95305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572" y="4854749"/>
            <a:ext cx="3219554" cy="310815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65DF826-A33E-0812-7163-02391697959D}"/>
              </a:ext>
            </a:extLst>
          </p:cNvPr>
          <p:cNvSpPr/>
          <p:nvPr/>
        </p:nvSpPr>
        <p:spPr>
          <a:xfrm>
            <a:off x="9620235" y="4838700"/>
            <a:ext cx="3165087" cy="32301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CC52E5-4148-018D-9C65-1FB22A6383A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8042" b="99301" l="9878" r="89948">
                        <a14:foregroundMark x1="48252" y1="10664" x2="47378" y2="12063"/>
                        <a14:foregroundMark x1="47552" y1="9003" x2="55420" y2="13199"/>
                        <a14:foregroundMark x1="41696" y1="10839" x2="57343" y2="12413"/>
                        <a14:foregroundMark x1="57343" y1="12413" x2="60402" y2="19143"/>
                        <a14:foregroundMark x1="63462" y1="88462" x2="17570" y2="93444"/>
                        <a14:foregroundMark x1="17570" y1="93444" x2="38724" y2="97203"/>
                        <a14:foregroundMark x1="38724" y1="97203" x2="60927" y2="94406"/>
                        <a14:foregroundMark x1="60927" y1="94406" x2="50787" y2="83392"/>
                        <a14:foregroundMark x1="50787" y1="83392" x2="32867" y2="91346"/>
                        <a14:foregroundMark x1="32867" y1="91346" x2="49301" y2="98427"/>
                        <a14:foregroundMark x1="49301" y1="98427" x2="65210" y2="92045"/>
                        <a14:foregroundMark x1="65210" y1="92045" x2="64161" y2="95105"/>
                        <a14:foregroundMark x1="66521" y1="92745" x2="69580" y2="96329"/>
                        <a14:foregroundMark x1="39073" y1="14685" x2="31985" y2="37254"/>
                        <a14:foregroundMark x1="32232" y1="37354" x2="38724" y2="18094"/>
                        <a14:foregroundMark x1="38724" y1="18094" x2="57605" y2="14948"/>
                        <a14:foregroundMark x1="57605" y1="14948" x2="62823" y2="27881"/>
                        <a14:foregroundMark x1="62801" y1="50149" x2="71329" y2="84790"/>
                        <a14:foregroundMark x1="71329" y1="84790" x2="55769" y2="99301"/>
                        <a14:foregroundMark x1="55769" y1="99301" x2="67220" y2="95629"/>
                        <a14:foregroundMark x1="49476" y1="8217" x2="62675" y2="24563"/>
                        <a14:foregroundMark x1="62675" y1="24563" x2="62893" y2="26055"/>
                        <a14:foregroundMark x1="50874" y1="9003" x2="62038" y2="16185"/>
                        <a14:foregroundMark x1="58479" y1="14685" x2="62636" y2="22313"/>
                        <a14:foregroundMark x1="57080" y1="16346" x2="62850" y2="24974"/>
                        <a14:foregroundMark x1="62865" y1="26785" x2="62325" y2="19143"/>
                        <a14:foregroundMark x1="62325" y1="19143" x2="48689" y2="10927"/>
                        <a14:foregroundMark x1="48689" y1="10927" x2="45017" y2="11801"/>
                        <a14:foregroundMark x1="58916" y1="15385" x2="46154" y2="8217"/>
                        <a14:foregroundMark x1="60577" y1="14685" x2="46853" y2="8042"/>
                        <a14:foregroundMark x1="61801" y1="16084" x2="49738" y2="9703"/>
                        <a14:foregroundMark x1="61578" y1="15378" x2="52360" y2="9178"/>
                        <a14:foregroundMark x1="60839" y1="14685" x2="51136" y2="9878"/>
                        <a14:foregroundMark x1="61101" y1="14860" x2="53497" y2="9703"/>
                        <a14:foregroundMark x1="61424" y1="15107" x2="55420" y2="9441"/>
                        <a14:foregroundMark x1="60272" y1="13087" x2="54196" y2="9441"/>
                        <a14:foregroundMark x1="61192" y1="13639" x2="61068" y2="13564"/>
                        <a14:backgroundMark x1="64212" y1="30491" x2="63462" y2="50175"/>
                        <a14:backgroundMark x1="28147" y1="35490" x2="28671" y2="49213"/>
                        <a14:backgroundMark x1="31731" y1="37150" x2="27972" y2="45892"/>
                        <a14:backgroundMark x1="31469" y1="38811" x2="26748" y2="51136"/>
                        <a14:backgroundMark x1="62238" y1="42570" x2="61538" y2="49650"/>
                        <a14:backgroundMark x1="61538" y1="42570" x2="62500" y2="42133"/>
                        <a14:backgroundMark x1="61538" y1="42308" x2="63199" y2="40647"/>
                        <a14:backgroundMark x1="61538" y1="41434" x2="62238" y2="39773"/>
                        <a14:backgroundMark x1="62063" y1="41608" x2="63462" y2="37850"/>
                        <a14:backgroundMark x1="61801" y1="42308" x2="63199" y2="38811"/>
                        <a14:backgroundMark x1="66434" y1="34965" x2="66171" y2="19930"/>
                        <a14:backgroundMark x1="66171" y1="35577" x2="63636" y2="18531"/>
                        <a14:backgroundMark x1="63636" y1="18531" x2="59353" y2="11014"/>
                        <a14:backgroundMark x1="68794" y1="38549" x2="68269" y2="30245"/>
                        <a14:backgroundMark x1="68269" y1="27622" x2="67308" y2="42395"/>
                        <a14:backgroundMark x1="66171" y1="20192" x2="67045" y2="40909"/>
                        <a14:backgroundMark x1="64073" y1="17220" x2="68794" y2="41521"/>
                        <a14:backgroundMark x1="63199" y1="10752" x2="65909" y2="44493"/>
                        <a14:backgroundMark x1="29196" y1="39161" x2="33304" y2="12850"/>
                        <a14:backgroundMark x1="32692" y1="12850" x2="29196" y2="44493"/>
                        <a14:backgroundMark x1="59965" y1="6906" x2="66346" y2="22028"/>
                        <a14:backgroundMark x1="66346" y1="22028" x2="64685" y2="45367"/>
                        <a14:backgroundMark x1="63811" y1="39773" x2="61713" y2="438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201" y="4797316"/>
            <a:ext cx="3219553" cy="321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753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4238625" cy="10287000"/>
          </a:xfrm>
          <a:custGeom>
            <a:avLst/>
            <a:gdLst/>
            <a:ahLst/>
            <a:cxnLst/>
            <a:rect l="l" t="t" r="r" b="b"/>
            <a:pathLst>
              <a:path w="4238625" h="10287000">
                <a:moveTo>
                  <a:pt x="423862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4238624" y="0"/>
                </a:lnTo>
                <a:lnTo>
                  <a:pt x="4238624" y="1028699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1703813" y="1113246"/>
            <a:ext cx="830997" cy="7071254"/>
          </a:xfrm>
          <a:prstGeom prst="rect">
            <a:avLst/>
          </a:prstGeom>
        </p:spPr>
        <p:txBody>
          <a:bodyPr vert="vert270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5400" b="1" spc="-130" dirty="0">
                <a:solidFill>
                  <a:srgbClr val="FFFFFF"/>
                </a:solidFill>
                <a:latin typeface="Tahoma" panose="020B0604030504040204"/>
                <a:cs typeface="Tahoma" panose="020B0604030504040204"/>
              </a:rPr>
              <a:t>DID</a:t>
            </a:r>
            <a:r>
              <a:rPr sz="5400" b="1" spc="85" dirty="0">
                <a:solidFill>
                  <a:srgbClr val="FFFFF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5400" b="1" spc="30" dirty="0">
                <a:solidFill>
                  <a:srgbClr val="FFFFFF"/>
                </a:solidFill>
                <a:latin typeface="Tahoma" panose="020B0604030504040204"/>
                <a:cs typeface="Tahoma" panose="020B0604030504040204"/>
              </a:rPr>
              <a:t>YOU</a:t>
            </a:r>
            <a:r>
              <a:rPr sz="5400" b="1" spc="85" dirty="0">
                <a:solidFill>
                  <a:srgbClr val="FFFFF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5400" b="1" spc="40" dirty="0">
                <a:solidFill>
                  <a:srgbClr val="FFFFFF"/>
                </a:solidFill>
                <a:latin typeface="Tahoma" panose="020B0604030504040204"/>
                <a:cs typeface="Tahoma" panose="020B0604030504040204"/>
              </a:rPr>
              <a:t>KNOW?</a:t>
            </a:r>
            <a:endParaRPr sz="5400" dirty="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038205" y="3230213"/>
            <a:ext cx="6259195" cy="426014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100"/>
              </a:spcBef>
            </a:pPr>
            <a:r>
              <a:rPr lang="en-US" sz="27600" b="1" spc="-3015" dirty="0">
                <a:solidFill>
                  <a:schemeClr val="tx1">
                    <a:lumMod val="95000"/>
                    <a:lumOff val="5000"/>
                  </a:schemeClr>
                </a:solidFill>
                <a:uFill>
                  <a:solidFill>
                    <a:srgbClr val="F41723"/>
                  </a:solidFill>
                </a:uFill>
                <a:latin typeface="Verdana" panose="020B0604030504040204"/>
                <a:cs typeface="Verdana" panose="020B0604030504040204"/>
              </a:rPr>
              <a:t>20</a:t>
            </a:r>
            <a:endParaRPr sz="27600" b="1" dirty="0">
              <a:solidFill>
                <a:schemeClr val="tx1">
                  <a:lumMod val="95000"/>
                  <a:lumOff val="5000"/>
                </a:schemeClr>
              </a:solidFill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353800" y="7723124"/>
            <a:ext cx="6005830" cy="13065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918210" algn="r">
              <a:lnSpc>
                <a:spcPct val="107000"/>
              </a:lnSpc>
              <a:spcBef>
                <a:spcPts val="100"/>
              </a:spcBef>
            </a:pPr>
            <a:r>
              <a:rPr lang="en-US" sz="27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/>
                <a:cs typeface="Tahoma" panose="020B0604030504040204"/>
              </a:rPr>
              <a:t>Twenty tropical cyclones pass through the Philippine Area of Responsibility per year</a:t>
            </a:r>
            <a:endParaRPr lang="en-US" sz="2700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6796703" y="1282700"/>
            <a:ext cx="466090" cy="50800"/>
          </a:xfrm>
          <a:custGeom>
            <a:avLst/>
            <a:gdLst/>
            <a:ahLst/>
            <a:cxnLst/>
            <a:rect l="l" t="t" r="r" b="b"/>
            <a:pathLst>
              <a:path w="466090" h="50800">
                <a:moveTo>
                  <a:pt x="465824" y="50799"/>
                </a:moveTo>
                <a:lnTo>
                  <a:pt x="0" y="50799"/>
                </a:lnTo>
                <a:lnTo>
                  <a:pt x="0" y="0"/>
                </a:lnTo>
                <a:lnTo>
                  <a:pt x="465824" y="0"/>
                </a:lnTo>
                <a:lnTo>
                  <a:pt x="465824" y="507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6796703" y="1155700"/>
            <a:ext cx="466090" cy="50800"/>
          </a:xfrm>
          <a:custGeom>
            <a:avLst/>
            <a:gdLst/>
            <a:ahLst/>
            <a:cxnLst/>
            <a:rect l="l" t="t" r="r" b="b"/>
            <a:pathLst>
              <a:path w="466090" h="50800">
                <a:moveTo>
                  <a:pt x="465824" y="50799"/>
                </a:moveTo>
                <a:lnTo>
                  <a:pt x="0" y="50799"/>
                </a:lnTo>
                <a:lnTo>
                  <a:pt x="0" y="0"/>
                </a:lnTo>
                <a:lnTo>
                  <a:pt x="465824" y="0"/>
                </a:lnTo>
                <a:lnTo>
                  <a:pt x="465824" y="507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6796703" y="1028700"/>
            <a:ext cx="466090" cy="50800"/>
          </a:xfrm>
          <a:custGeom>
            <a:avLst/>
            <a:gdLst/>
            <a:ahLst/>
            <a:cxnLst/>
            <a:rect l="l" t="t" r="r" b="b"/>
            <a:pathLst>
              <a:path w="466090" h="50800">
                <a:moveTo>
                  <a:pt x="465824" y="50799"/>
                </a:moveTo>
                <a:lnTo>
                  <a:pt x="0" y="50799"/>
                </a:lnTo>
                <a:lnTo>
                  <a:pt x="0" y="0"/>
                </a:lnTo>
                <a:lnTo>
                  <a:pt x="465824" y="0"/>
                </a:lnTo>
                <a:lnTo>
                  <a:pt x="465824" y="507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928371" y="1"/>
            <a:ext cx="3643630" cy="9461498"/>
          </a:xfrm>
          <a:custGeom>
            <a:avLst/>
            <a:gdLst/>
            <a:ahLst/>
            <a:cxnLst/>
            <a:rect l="l" t="t" r="r" b="b"/>
            <a:pathLst>
              <a:path w="3526790" h="9419590">
                <a:moveTo>
                  <a:pt x="690168" y="9256509"/>
                </a:moveTo>
                <a:lnTo>
                  <a:pt x="543585" y="9107081"/>
                </a:lnTo>
                <a:lnTo>
                  <a:pt x="538530" y="9101925"/>
                </a:lnTo>
                <a:lnTo>
                  <a:pt x="530606" y="9101925"/>
                </a:lnTo>
                <a:lnTo>
                  <a:pt x="525856" y="9107081"/>
                </a:lnTo>
                <a:lnTo>
                  <a:pt x="523328" y="9109672"/>
                </a:lnTo>
                <a:lnTo>
                  <a:pt x="522058" y="9112898"/>
                </a:lnTo>
                <a:lnTo>
                  <a:pt x="522058" y="9119349"/>
                </a:lnTo>
                <a:lnTo>
                  <a:pt x="523328" y="9122575"/>
                </a:lnTo>
                <a:lnTo>
                  <a:pt x="645528" y="9247467"/>
                </a:lnTo>
                <a:lnTo>
                  <a:pt x="5702" y="9247467"/>
                </a:lnTo>
                <a:lnTo>
                  <a:pt x="0" y="9253283"/>
                </a:lnTo>
                <a:lnTo>
                  <a:pt x="0" y="9267482"/>
                </a:lnTo>
                <a:lnTo>
                  <a:pt x="5702" y="9273286"/>
                </a:lnTo>
                <a:lnTo>
                  <a:pt x="645528" y="9273286"/>
                </a:lnTo>
                <a:lnTo>
                  <a:pt x="520484" y="9400756"/>
                </a:lnTo>
                <a:lnTo>
                  <a:pt x="520484" y="9408820"/>
                </a:lnTo>
                <a:lnTo>
                  <a:pt x="530606" y="9419158"/>
                </a:lnTo>
                <a:lnTo>
                  <a:pt x="538530" y="9419158"/>
                </a:lnTo>
                <a:lnTo>
                  <a:pt x="690168" y="9264574"/>
                </a:lnTo>
                <a:lnTo>
                  <a:pt x="690168" y="9256509"/>
                </a:lnTo>
                <a:close/>
              </a:path>
              <a:path w="3526790" h="9419590">
                <a:moveTo>
                  <a:pt x="3515626" y="0"/>
                </a:moveTo>
                <a:lnTo>
                  <a:pt x="3365119" y="0"/>
                </a:lnTo>
                <a:lnTo>
                  <a:pt x="3207232" y="158686"/>
                </a:lnTo>
                <a:lnTo>
                  <a:pt x="3049346" y="0"/>
                </a:lnTo>
                <a:lnTo>
                  <a:pt x="2898838" y="0"/>
                </a:lnTo>
                <a:lnTo>
                  <a:pt x="3056725" y="158686"/>
                </a:lnTo>
                <a:lnTo>
                  <a:pt x="3207232" y="309943"/>
                </a:lnTo>
                <a:lnTo>
                  <a:pt x="3515626" y="0"/>
                </a:lnTo>
                <a:close/>
              </a:path>
              <a:path w="3526790" h="9419590">
                <a:moveTo>
                  <a:pt x="3526320" y="1822107"/>
                </a:moveTo>
                <a:lnTo>
                  <a:pt x="3451072" y="1746478"/>
                </a:lnTo>
                <a:lnTo>
                  <a:pt x="3207232" y="1991550"/>
                </a:lnTo>
                <a:lnTo>
                  <a:pt x="2963392" y="1746478"/>
                </a:lnTo>
                <a:lnTo>
                  <a:pt x="2888145" y="1822107"/>
                </a:lnTo>
                <a:lnTo>
                  <a:pt x="3207232" y="2142807"/>
                </a:lnTo>
                <a:lnTo>
                  <a:pt x="3526320" y="1822107"/>
                </a:lnTo>
                <a:close/>
              </a:path>
              <a:path w="3526790" h="9419590">
                <a:moveTo>
                  <a:pt x="3526320" y="1363903"/>
                </a:moveTo>
                <a:lnTo>
                  <a:pt x="3451072" y="1288275"/>
                </a:lnTo>
                <a:lnTo>
                  <a:pt x="3207232" y="1533334"/>
                </a:lnTo>
                <a:lnTo>
                  <a:pt x="2963392" y="1288275"/>
                </a:lnTo>
                <a:lnTo>
                  <a:pt x="2888145" y="1363903"/>
                </a:lnTo>
                <a:lnTo>
                  <a:pt x="3207232" y="1684591"/>
                </a:lnTo>
                <a:lnTo>
                  <a:pt x="3526320" y="1363903"/>
                </a:lnTo>
                <a:close/>
              </a:path>
              <a:path w="3526790" h="9419590">
                <a:moveTo>
                  <a:pt x="3526320" y="905687"/>
                </a:moveTo>
                <a:lnTo>
                  <a:pt x="3451072" y="830046"/>
                </a:lnTo>
                <a:lnTo>
                  <a:pt x="3207232" y="1075118"/>
                </a:lnTo>
                <a:lnTo>
                  <a:pt x="2963392" y="830046"/>
                </a:lnTo>
                <a:lnTo>
                  <a:pt x="2888145" y="905687"/>
                </a:lnTo>
                <a:lnTo>
                  <a:pt x="3207232" y="1226375"/>
                </a:lnTo>
                <a:lnTo>
                  <a:pt x="3526320" y="905687"/>
                </a:lnTo>
                <a:close/>
              </a:path>
              <a:path w="3526790" h="9419590">
                <a:moveTo>
                  <a:pt x="3526320" y="447459"/>
                </a:moveTo>
                <a:lnTo>
                  <a:pt x="3451072" y="371830"/>
                </a:lnTo>
                <a:lnTo>
                  <a:pt x="3207232" y="616902"/>
                </a:lnTo>
                <a:lnTo>
                  <a:pt x="2963392" y="371830"/>
                </a:lnTo>
                <a:lnTo>
                  <a:pt x="2888145" y="447459"/>
                </a:lnTo>
                <a:lnTo>
                  <a:pt x="3207232" y="768159"/>
                </a:lnTo>
                <a:lnTo>
                  <a:pt x="3526320" y="447459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6"/>
          <p:cNvSpPr txBox="1"/>
          <p:nvPr/>
        </p:nvSpPr>
        <p:spPr>
          <a:xfrm>
            <a:off x="13974127" y="6819900"/>
            <a:ext cx="3385503" cy="43768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918210">
              <a:lnSpc>
                <a:spcPct val="107000"/>
              </a:lnSpc>
              <a:spcBef>
                <a:spcPts val="100"/>
              </a:spcBef>
            </a:pPr>
            <a:r>
              <a:rPr lang="en-US" sz="2700" b="1" dirty="0">
                <a:solidFill>
                  <a:schemeClr val="tx1">
                    <a:lumMod val="95000"/>
                    <a:lumOff val="5000"/>
                  </a:schemeClr>
                </a:solidFill>
                <a:cs typeface="Tahoma" panose="020B0604030504040204"/>
              </a:rPr>
              <a:t>APPROXIMATELY</a:t>
            </a:r>
            <a:endParaRPr sz="2700" dirty="0">
              <a:solidFill>
                <a:schemeClr val="tx1">
                  <a:lumMod val="95000"/>
                  <a:lumOff val="5000"/>
                </a:schemeClr>
              </a:solidFill>
              <a:cs typeface="Tahoma" panose="020B06040305040402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6225" y="1746488"/>
            <a:ext cx="638175" cy="396875"/>
          </a:xfrm>
          <a:custGeom>
            <a:avLst/>
            <a:gdLst/>
            <a:ahLst/>
            <a:cxnLst/>
            <a:rect l="l" t="t" r="r" b="b"/>
            <a:pathLst>
              <a:path w="638175" h="396875">
                <a:moveTo>
                  <a:pt x="75251" y="0"/>
                </a:moveTo>
                <a:lnTo>
                  <a:pt x="319087" y="245064"/>
                </a:lnTo>
                <a:lnTo>
                  <a:pt x="562923" y="0"/>
                </a:lnTo>
                <a:lnTo>
                  <a:pt x="638174" y="75630"/>
                </a:lnTo>
                <a:lnTo>
                  <a:pt x="319087" y="396325"/>
                </a:lnTo>
                <a:lnTo>
                  <a:pt x="0" y="75630"/>
                </a:lnTo>
                <a:lnTo>
                  <a:pt x="75251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76225" y="1288276"/>
            <a:ext cx="638175" cy="396875"/>
          </a:xfrm>
          <a:custGeom>
            <a:avLst/>
            <a:gdLst/>
            <a:ahLst/>
            <a:cxnLst/>
            <a:rect l="l" t="t" r="r" b="b"/>
            <a:pathLst>
              <a:path w="638175" h="396875">
                <a:moveTo>
                  <a:pt x="75251" y="0"/>
                </a:moveTo>
                <a:lnTo>
                  <a:pt x="319087" y="245064"/>
                </a:lnTo>
                <a:lnTo>
                  <a:pt x="562923" y="0"/>
                </a:lnTo>
                <a:lnTo>
                  <a:pt x="638174" y="75630"/>
                </a:lnTo>
                <a:lnTo>
                  <a:pt x="319087" y="396325"/>
                </a:lnTo>
                <a:lnTo>
                  <a:pt x="0" y="75630"/>
                </a:lnTo>
                <a:lnTo>
                  <a:pt x="75251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76225" y="830064"/>
            <a:ext cx="638175" cy="396875"/>
          </a:xfrm>
          <a:custGeom>
            <a:avLst/>
            <a:gdLst/>
            <a:ahLst/>
            <a:cxnLst/>
            <a:rect l="l" t="t" r="r" b="b"/>
            <a:pathLst>
              <a:path w="638175" h="396875">
                <a:moveTo>
                  <a:pt x="75251" y="0"/>
                </a:moveTo>
                <a:lnTo>
                  <a:pt x="319087" y="245064"/>
                </a:lnTo>
                <a:lnTo>
                  <a:pt x="562923" y="0"/>
                </a:lnTo>
                <a:lnTo>
                  <a:pt x="638174" y="75630"/>
                </a:lnTo>
                <a:lnTo>
                  <a:pt x="319087" y="396325"/>
                </a:lnTo>
                <a:lnTo>
                  <a:pt x="0" y="75630"/>
                </a:lnTo>
                <a:lnTo>
                  <a:pt x="75251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76225" y="371840"/>
            <a:ext cx="638175" cy="396875"/>
          </a:xfrm>
          <a:custGeom>
            <a:avLst/>
            <a:gdLst/>
            <a:ahLst/>
            <a:cxnLst/>
            <a:rect l="l" t="t" r="r" b="b"/>
            <a:pathLst>
              <a:path w="638175" h="396875">
                <a:moveTo>
                  <a:pt x="75251" y="0"/>
                </a:moveTo>
                <a:lnTo>
                  <a:pt x="319087" y="245064"/>
                </a:lnTo>
                <a:lnTo>
                  <a:pt x="562923" y="0"/>
                </a:lnTo>
                <a:lnTo>
                  <a:pt x="638174" y="75630"/>
                </a:lnTo>
                <a:lnTo>
                  <a:pt x="319087" y="396325"/>
                </a:lnTo>
                <a:lnTo>
                  <a:pt x="0" y="75630"/>
                </a:lnTo>
                <a:lnTo>
                  <a:pt x="75251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86911" y="0"/>
            <a:ext cx="617220" cy="310515"/>
          </a:xfrm>
          <a:custGeom>
            <a:avLst/>
            <a:gdLst/>
            <a:ahLst/>
            <a:cxnLst/>
            <a:rect l="l" t="t" r="r" b="b"/>
            <a:pathLst>
              <a:path w="617219" h="310515">
                <a:moveTo>
                  <a:pt x="466298" y="0"/>
                </a:moveTo>
                <a:lnTo>
                  <a:pt x="616801" y="0"/>
                </a:lnTo>
                <a:lnTo>
                  <a:pt x="308400" y="309954"/>
                </a:lnTo>
                <a:lnTo>
                  <a:pt x="157897" y="158693"/>
                </a:lnTo>
                <a:lnTo>
                  <a:pt x="308400" y="158693"/>
                </a:lnTo>
                <a:lnTo>
                  <a:pt x="466298" y="0"/>
                </a:lnTo>
                <a:close/>
              </a:path>
              <a:path w="617219" h="310515">
                <a:moveTo>
                  <a:pt x="0" y="0"/>
                </a:moveTo>
                <a:lnTo>
                  <a:pt x="150502" y="0"/>
                </a:lnTo>
                <a:lnTo>
                  <a:pt x="308400" y="158693"/>
                </a:lnTo>
                <a:lnTo>
                  <a:pt x="157897" y="158693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677375" y="6949106"/>
            <a:ext cx="1485900" cy="57150"/>
          </a:xfrm>
          <a:custGeom>
            <a:avLst/>
            <a:gdLst/>
            <a:ahLst/>
            <a:cxnLst/>
            <a:rect l="l" t="t" r="r" b="b"/>
            <a:pathLst>
              <a:path w="1485900" h="57150">
                <a:moveTo>
                  <a:pt x="1485899" y="57149"/>
                </a:moveTo>
                <a:lnTo>
                  <a:pt x="0" y="57149"/>
                </a:lnTo>
                <a:lnTo>
                  <a:pt x="0" y="0"/>
                </a:lnTo>
                <a:lnTo>
                  <a:pt x="1485899" y="0"/>
                </a:lnTo>
                <a:lnTo>
                  <a:pt x="1485899" y="57149"/>
                </a:lnTo>
                <a:close/>
              </a:path>
            </a:pathLst>
          </a:custGeom>
          <a:solidFill>
            <a:srgbClr val="F417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664675" y="6079687"/>
            <a:ext cx="3382010" cy="302621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endParaRPr lang="en-PH" sz="4250" dirty="0">
              <a:latin typeface="Tahoma" panose="020B0604030504040204"/>
              <a:cs typeface="Tahoma" panose="020B0604030504040204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lang="en-PH" sz="4250" dirty="0">
              <a:latin typeface="Tahoma" panose="020B0604030504040204"/>
              <a:cs typeface="Tahoma" panose="020B0604030504040204"/>
            </a:endParaRPr>
          </a:p>
          <a:p>
            <a:pPr marL="12700" marR="5080">
              <a:lnSpc>
                <a:spcPct val="125000"/>
              </a:lnSpc>
            </a:pPr>
            <a:r>
              <a:rPr lang="en-US" sz="180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The Philippines' apparent vulnerability to natural disasters emerges from its geographic location within the Pacific Ring of Fire.</a:t>
            </a: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122010" y="1028501"/>
            <a:ext cx="8596630" cy="2394886"/>
          </a:xfrm>
          <a:prstGeom prst="rect">
            <a:avLst/>
          </a:prstGeom>
        </p:spPr>
        <p:txBody>
          <a:bodyPr vert="horz" wrap="square" lIns="0" tIns="136525" rIns="0" bIns="0" rtlCol="0">
            <a:spAutoFit/>
          </a:bodyPr>
          <a:lstStyle/>
          <a:p>
            <a:pPr marL="12700" marR="5080">
              <a:lnSpc>
                <a:spcPts val="8780"/>
              </a:lnSpc>
              <a:spcBef>
                <a:spcPts val="1010"/>
              </a:spcBef>
            </a:pPr>
            <a:r>
              <a:rPr lang="en-PH" sz="8000" b="1" spc="-900" dirty="0">
                <a:solidFill>
                  <a:schemeClr val="tx1"/>
                </a:solidFill>
                <a:latin typeface="Verdana" panose="020B0604030504040204"/>
                <a:cs typeface="Verdana" panose="020B0604030504040204"/>
              </a:rPr>
              <a:t>EDA TO TMRF</a:t>
            </a:r>
            <a:br>
              <a:rPr lang="en-PH" sz="8000" b="1" spc="-900" dirty="0">
                <a:solidFill>
                  <a:schemeClr val="tx1"/>
                </a:solidFill>
                <a:latin typeface="Verdana" panose="020B0604030504040204"/>
                <a:cs typeface="Verdana" panose="020B0604030504040204"/>
              </a:rPr>
            </a:br>
            <a:r>
              <a:rPr lang="en-PH" b="1" spc="-900" dirty="0">
                <a:solidFill>
                  <a:schemeClr val="tx1"/>
                </a:solidFill>
                <a:latin typeface="Verdana" panose="020B0604030504040204"/>
                <a:cs typeface="Verdana" panose="020B0604030504040204"/>
              </a:rPr>
              <a:t>INTRODUCTION</a:t>
            </a:r>
            <a:endParaRPr lang="en-PH" sz="8000" dirty="0">
              <a:solidFill>
                <a:schemeClr val="tx1"/>
              </a:solidFill>
              <a:latin typeface="Verdana" panose="020B0604030504040204"/>
              <a:cs typeface="Verdana" panose="020B0604030504040204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67"/>
          <a:stretch>
            <a:fillRect/>
          </a:stretch>
        </p:blipFill>
        <p:spPr>
          <a:xfrm>
            <a:off x="1219200" y="5796345"/>
            <a:ext cx="2734274" cy="330871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8" name="Rectangle 27"/>
          <p:cNvSpPr/>
          <p:nvPr/>
        </p:nvSpPr>
        <p:spPr>
          <a:xfrm>
            <a:off x="9467815" y="122237"/>
            <a:ext cx="8569360" cy="10287000"/>
          </a:xfrm>
          <a:prstGeom prst="rect">
            <a:avLst/>
          </a:prstGeom>
          <a:blipFill dpi="0" rotWithShape="1">
            <a:blip r:embed="rId3">
              <a:alphaModFix amt="8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9601200" y="1465635"/>
            <a:ext cx="6658707" cy="7822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50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/>
                <a:cs typeface="Cambria" panose="02040503050406030204"/>
              </a:rPr>
              <a:t>PROBLEM STATEMENT</a:t>
            </a:r>
            <a:endParaRPr sz="5000" dirty="0">
              <a:solidFill>
                <a:schemeClr val="tx1">
                  <a:lumMod val="95000"/>
                  <a:lumOff val="5000"/>
                </a:schemeClr>
              </a:solidFill>
              <a:latin typeface="Cambria" panose="02040503050406030204"/>
              <a:cs typeface="Cambria" panose="02040503050406030204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8569360" cy="10325100"/>
          </a:xfrm>
          <a:prstGeom prst="rect">
            <a:avLst/>
          </a:prstGeom>
          <a:blipFill dpi="0" rotWithShape="1">
            <a:blip r:embed="rId3">
              <a:alphaModFix amt="8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6" name="object 2"/>
          <p:cNvSpPr/>
          <p:nvPr/>
        </p:nvSpPr>
        <p:spPr>
          <a:xfrm>
            <a:off x="17373600" y="1746488"/>
            <a:ext cx="638175" cy="396875"/>
          </a:xfrm>
          <a:custGeom>
            <a:avLst/>
            <a:gdLst/>
            <a:ahLst/>
            <a:cxnLst/>
            <a:rect l="l" t="t" r="r" b="b"/>
            <a:pathLst>
              <a:path w="638175" h="396875">
                <a:moveTo>
                  <a:pt x="75251" y="0"/>
                </a:moveTo>
                <a:lnTo>
                  <a:pt x="319087" y="245064"/>
                </a:lnTo>
                <a:lnTo>
                  <a:pt x="562923" y="0"/>
                </a:lnTo>
                <a:lnTo>
                  <a:pt x="638174" y="75630"/>
                </a:lnTo>
                <a:lnTo>
                  <a:pt x="319087" y="396325"/>
                </a:lnTo>
                <a:lnTo>
                  <a:pt x="0" y="75630"/>
                </a:lnTo>
                <a:lnTo>
                  <a:pt x="75251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3"/>
          <p:cNvSpPr/>
          <p:nvPr/>
        </p:nvSpPr>
        <p:spPr>
          <a:xfrm>
            <a:off x="17373600" y="1288276"/>
            <a:ext cx="638175" cy="396875"/>
          </a:xfrm>
          <a:custGeom>
            <a:avLst/>
            <a:gdLst/>
            <a:ahLst/>
            <a:cxnLst/>
            <a:rect l="l" t="t" r="r" b="b"/>
            <a:pathLst>
              <a:path w="638175" h="396875">
                <a:moveTo>
                  <a:pt x="75251" y="0"/>
                </a:moveTo>
                <a:lnTo>
                  <a:pt x="319087" y="245064"/>
                </a:lnTo>
                <a:lnTo>
                  <a:pt x="562923" y="0"/>
                </a:lnTo>
                <a:lnTo>
                  <a:pt x="638174" y="75630"/>
                </a:lnTo>
                <a:lnTo>
                  <a:pt x="319087" y="396325"/>
                </a:lnTo>
                <a:lnTo>
                  <a:pt x="0" y="75630"/>
                </a:lnTo>
                <a:lnTo>
                  <a:pt x="75251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4"/>
          <p:cNvSpPr/>
          <p:nvPr/>
        </p:nvSpPr>
        <p:spPr>
          <a:xfrm>
            <a:off x="17373600" y="830064"/>
            <a:ext cx="638175" cy="396875"/>
          </a:xfrm>
          <a:custGeom>
            <a:avLst/>
            <a:gdLst/>
            <a:ahLst/>
            <a:cxnLst/>
            <a:rect l="l" t="t" r="r" b="b"/>
            <a:pathLst>
              <a:path w="638175" h="396875">
                <a:moveTo>
                  <a:pt x="75251" y="0"/>
                </a:moveTo>
                <a:lnTo>
                  <a:pt x="319087" y="245064"/>
                </a:lnTo>
                <a:lnTo>
                  <a:pt x="562923" y="0"/>
                </a:lnTo>
                <a:lnTo>
                  <a:pt x="638174" y="75630"/>
                </a:lnTo>
                <a:lnTo>
                  <a:pt x="319087" y="396325"/>
                </a:lnTo>
                <a:lnTo>
                  <a:pt x="0" y="75630"/>
                </a:lnTo>
                <a:lnTo>
                  <a:pt x="75251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5"/>
          <p:cNvSpPr/>
          <p:nvPr/>
        </p:nvSpPr>
        <p:spPr>
          <a:xfrm>
            <a:off x="17373600" y="371840"/>
            <a:ext cx="638175" cy="396875"/>
          </a:xfrm>
          <a:custGeom>
            <a:avLst/>
            <a:gdLst/>
            <a:ahLst/>
            <a:cxnLst/>
            <a:rect l="l" t="t" r="r" b="b"/>
            <a:pathLst>
              <a:path w="638175" h="396875">
                <a:moveTo>
                  <a:pt x="75251" y="0"/>
                </a:moveTo>
                <a:lnTo>
                  <a:pt x="319087" y="245064"/>
                </a:lnTo>
                <a:lnTo>
                  <a:pt x="562923" y="0"/>
                </a:lnTo>
                <a:lnTo>
                  <a:pt x="638174" y="75630"/>
                </a:lnTo>
                <a:lnTo>
                  <a:pt x="319087" y="396325"/>
                </a:lnTo>
                <a:lnTo>
                  <a:pt x="0" y="75630"/>
                </a:lnTo>
                <a:lnTo>
                  <a:pt x="75251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6"/>
          <p:cNvSpPr/>
          <p:nvPr/>
        </p:nvSpPr>
        <p:spPr>
          <a:xfrm>
            <a:off x="17384286" y="0"/>
            <a:ext cx="617220" cy="310515"/>
          </a:xfrm>
          <a:custGeom>
            <a:avLst/>
            <a:gdLst/>
            <a:ahLst/>
            <a:cxnLst/>
            <a:rect l="l" t="t" r="r" b="b"/>
            <a:pathLst>
              <a:path w="617219" h="310515">
                <a:moveTo>
                  <a:pt x="466298" y="0"/>
                </a:moveTo>
                <a:lnTo>
                  <a:pt x="616801" y="0"/>
                </a:lnTo>
                <a:lnTo>
                  <a:pt x="308400" y="309954"/>
                </a:lnTo>
                <a:lnTo>
                  <a:pt x="157897" y="158693"/>
                </a:lnTo>
                <a:lnTo>
                  <a:pt x="308400" y="158693"/>
                </a:lnTo>
                <a:lnTo>
                  <a:pt x="466298" y="0"/>
                </a:lnTo>
                <a:close/>
              </a:path>
              <a:path w="617219" h="310515">
                <a:moveTo>
                  <a:pt x="0" y="0"/>
                </a:moveTo>
                <a:lnTo>
                  <a:pt x="150502" y="0"/>
                </a:lnTo>
                <a:lnTo>
                  <a:pt x="308400" y="158693"/>
                </a:lnTo>
                <a:lnTo>
                  <a:pt x="157897" y="158693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>
            <a:extLst>
              <a:ext uri="{FF2B5EF4-FFF2-40B4-BE49-F238E27FC236}">
                <a16:creationId xmlns:a16="http://schemas.microsoft.com/office/drawing/2014/main" id="{22D30D91-962E-E65F-6E07-4C355815AC34}"/>
              </a:ext>
            </a:extLst>
          </p:cNvPr>
          <p:cNvSpPr txBox="1"/>
          <p:nvPr/>
        </p:nvSpPr>
        <p:spPr>
          <a:xfrm>
            <a:off x="9601200" y="2743270"/>
            <a:ext cx="8382000" cy="53203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5000"/>
              </a:lnSpc>
              <a:spcBef>
                <a:spcPts val="1555"/>
              </a:spcBef>
            </a:pPr>
            <a:r>
              <a:rPr lang="en-US" sz="4000" spc="105" dirty="0">
                <a:solidFill>
                  <a:srgbClr val="111B1D"/>
                </a:solidFill>
                <a:latin typeface="Century Gothic" panose="020B0502020202020204" pitchFamily="34" charset="0"/>
                <a:cs typeface="Verdana" panose="020B0604030504040204"/>
              </a:rPr>
              <a:t>The primary issue addressed by this project is the lack of a mitigation and response framework among the cities and municipalities located throughout the Philippine archipelago. </a:t>
            </a:r>
            <a:endParaRPr lang="en-US" sz="4000" dirty="0">
              <a:latin typeface="Century Gothic" panose="020B0502020202020204" pitchFamily="34" charset="0"/>
              <a:cs typeface="Verdana" panose="020B06040305040402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623619" y="107265"/>
            <a:ext cx="5707359" cy="2415524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27" name="Rectangle 26"/>
          <p:cNvSpPr/>
          <p:nvPr/>
        </p:nvSpPr>
        <p:spPr>
          <a:xfrm>
            <a:off x="12430171" y="125750"/>
            <a:ext cx="5748883" cy="2415524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75C31D7-59EB-43FC-BC54-6D6ED3596BD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6798" y="1033908"/>
            <a:ext cx="1315743" cy="131574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A59F392-AFBC-F6BC-0332-6808F076186E}"/>
              </a:ext>
            </a:extLst>
          </p:cNvPr>
          <p:cNvSpPr txBox="1"/>
          <p:nvPr/>
        </p:nvSpPr>
        <p:spPr>
          <a:xfrm>
            <a:off x="7082998" y="802093"/>
            <a:ext cx="32802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7200" b="1" i="0" dirty="0">
                <a:solidFill>
                  <a:srgbClr val="202124"/>
                </a:solidFill>
                <a:effectLst/>
                <a:latin typeface="Century Gothic" panose="020B0502020202020204" pitchFamily="34" charset="0"/>
              </a:rPr>
              <a:t>68,104</a:t>
            </a:r>
            <a:endParaRPr lang="en-PH" sz="7200" b="1" dirty="0">
              <a:latin typeface="Century Gothic" panose="020B0502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F3E5EF4-603F-6485-E89E-879338B258A6}"/>
              </a:ext>
            </a:extLst>
          </p:cNvPr>
          <p:cNvSpPr txBox="1"/>
          <p:nvPr/>
        </p:nvSpPr>
        <p:spPr>
          <a:xfrm>
            <a:off x="6858001" y="1830912"/>
            <a:ext cx="3624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rgbClr val="202124"/>
                </a:solidFill>
                <a:effectLst/>
                <a:latin typeface="Century Gothic" panose="020B0502020202020204" pitchFamily="34" charset="0"/>
              </a:rPr>
              <a:t>Totally Damaged</a:t>
            </a:r>
            <a:r>
              <a:rPr lang="en-US" sz="2000" b="1" dirty="0">
                <a:solidFill>
                  <a:srgbClr val="202124"/>
                </a:solidFill>
                <a:latin typeface="Century Gothic" panose="020B0502020202020204" pitchFamily="34" charset="0"/>
              </a:rPr>
              <a:t> </a:t>
            </a:r>
            <a:r>
              <a:rPr lang="en-US" sz="2000" b="1" i="0" dirty="0">
                <a:solidFill>
                  <a:srgbClr val="202124"/>
                </a:solidFill>
                <a:effectLst/>
                <a:latin typeface="Century Gothic" panose="020B0502020202020204" pitchFamily="34" charset="0"/>
              </a:rPr>
              <a:t>Houses</a:t>
            </a:r>
            <a:endParaRPr lang="en-PH" sz="2000" b="1" dirty="0">
              <a:latin typeface="Century Gothic" panose="020B0502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B4A92BC-8103-97E2-F74F-AB7EC1D88871}"/>
              </a:ext>
            </a:extLst>
          </p:cNvPr>
          <p:cNvSpPr txBox="1"/>
          <p:nvPr/>
        </p:nvSpPr>
        <p:spPr>
          <a:xfrm>
            <a:off x="10027761" y="326022"/>
            <a:ext cx="17832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i="0" dirty="0">
                <a:solidFill>
                  <a:srgbClr val="202124"/>
                </a:solidFill>
                <a:effectLst/>
                <a:latin typeface="Century Gothic" panose="020B0502020202020204" pitchFamily="34" charset="0"/>
              </a:rPr>
              <a:t>TYPHOON TISOY</a:t>
            </a:r>
            <a:endParaRPr lang="en-PH" sz="2000" b="1" dirty="0">
              <a:latin typeface="Century Gothic" panose="020B0502020202020204" pitchFamily="34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CBEFF06C-5335-945A-8944-1C4C2FE17D4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8727" y="648656"/>
            <a:ext cx="1544186" cy="1544186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90FF3968-7C58-EF21-B638-ACF00A082B6A}"/>
              </a:ext>
            </a:extLst>
          </p:cNvPr>
          <p:cNvSpPr txBox="1"/>
          <p:nvPr/>
        </p:nvSpPr>
        <p:spPr>
          <a:xfrm>
            <a:off x="15318735" y="912918"/>
            <a:ext cx="33079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rgbClr val="202124"/>
                </a:solidFill>
                <a:effectLst/>
                <a:latin typeface="Century Gothic" panose="020B0502020202020204" pitchFamily="34" charset="0"/>
              </a:rPr>
              <a:t>TYPHOON TISOY  TYPHOON URSULA</a:t>
            </a:r>
          </a:p>
          <a:p>
            <a:r>
              <a:rPr lang="en-US" sz="2000" b="1" i="0" dirty="0">
                <a:solidFill>
                  <a:srgbClr val="202124"/>
                </a:solidFill>
                <a:effectLst/>
                <a:latin typeface="Century Gothic" panose="020B0502020202020204" pitchFamily="34" charset="0"/>
              </a:rPr>
              <a:t>TYPHOON QUIEL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16D41885-3875-6546-63F1-6BAABE3D77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2667024"/>
            <a:ext cx="11422744" cy="751271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34" name="object 3">
            <a:extLst>
              <a:ext uri="{FF2B5EF4-FFF2-40B4-BE49-F238E27FC236}">
                <a16:creationId xmlns:a16="http://schemas.microsoft.com/office/drawing/2014/main" id="{56FC0213-62B3-33B6-4390-6E0100D6F275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6534149" cy="1028699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5638800" cy="10287000"/>
          </a:xfrm>
          <a:custGeom>
            <a:avLst/>
            <a:gdLst/>
            <a:ahLst/>
            <a:cxnLst/>
            <a:rect l="l" t="t" r="r" b="b"/>
            <a:pathLst>
              <a:path w="4810125" h="10287000">
                <a:moveTo>
                  <a:pt x="481012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4810124" y="0"/>
                </a:lnTo>
                <a:lnTo>
                  <a:pt x="4810124" y="1028699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17" name="object 17"/>
          <p:cNvGrpSpPr/>
          <p:nvPr/>
        </p:nvGrpSpPr>
        <p:grpSpPr>
          <a:xfrm>
            <a:off x="951690" y="1028700"/>
            <a:ext cx="4175760" cy="9258300"/>
            <a:chOff x="951690" y="1028700"/>
            <a:chExt cx="4175760" cy="9258300"/>
          </a:xfrm>
        </p:grpSpPr>
        <p:sp>
          <p:nvSpPr>
            <p:cNvPr id="18" name="object 18"/>
            <p:cNvSpPr/>
            <p:nvPr/>
          </p:nvSpPr>
          <p:spPr>
            <a:xfrm>
              <a:off x="4489132" y="8144128"/>
              <a:ext cx="638175" cy="2143125"/>
            </a:xfrm>
            <a:custGeom>
              <a:avLst/>
              <a:gdLst/>
              <a:ahLst/>
              <a:cxnLst/>
              <a:rect l="l" t="t" r="r" b="b"/>
              <a:pathLst>
                <a:path w="638175" h="2143125">
                  <a:moveTo>
                    <a:pt x="627545" y="2142871"/>
                  </a:moveTo>
                  <a:lnTo>
                    <a:pt x="469595" y="1984133"/>
                  </a:lnTo>
                  <a:lnTo>
                    <a:pt x="319087" y="1832864"/>
                  </a:lnTo>
                  <a:lnTo>
                    <a:pt x="10642" y="2142871"/>
                  </a:lnTo>
                  <a:lnTo>
                    <a:pt x="161137" y="2142871"/>
                  </a:lnTo>
                  <a:lnTo>
                    <a:pt x="319087" y="1984133"/>
                  </a:lnTo>
                  <a:lnTo>
                    <a:pt x="477037" y="2142871"/>
                  </a:lnTo>
                  <a:lnTo>
                    <a:pt x="627545" y="2142871"/>
                  </a:lnTo>
                  <a:close/>
                </a:path>
                <a:path w="638175" h="2143125">
                  <a:moveTo>
                    <a:pt x="638175" y="1695348"/>
                  </a:moveTo>
                  <a:lnTo>
                    <a:pt x="319087" y="1374648"/>
                  </a:lnTo>
                  <a:lnTo>
                    <a:pt x="0" y="1695348"/>
                  </a:lnTo>
                  <a:lnTo>
                    <a:pt x="75260" y="1770976"/>
                  </a:lnTo>
                  <a:lnTo>
                    <a:pt x="319087" y="1525917"/>
                  </a:lnTo>
                  <a:lnTo>
                    <a:pt x="562927" y="1770976"/>
                  </a:lnTo>
                  <a:lnTo>
                    <a:pt x="638175" y="1695348"/>
                  </a:lnTo>
                  <a:close/>
                </a:path>
                <a:path w="638175" h="2143125">
                  <a:moveTo>
                    <a:pt x="638175" y="1237132"/>
                  </a:moveTo>
                  <a:lnTo>
                    <a:pt x="319087" y="916432"/>
                  </a:lnTo>
                  <a:lnTo>
                    <a:pt x="0" y="1237132"/>
                  </a:lnTo>
                  <a:lnTo>
                    <a:pt x="75260" y="1312760"/>
                  </a:lnTo>
                  <a:lnTo>
                    <a:pt x="319087" y="1067689"/>
                  </a:lnTo>
                  <a:lnTo>
                    <a:pt x="562927" y="1312760"/>
                  </a:lnTo>
                  <a:lnTo>
                    <a:pt x="638175" y="1237132"/>
                  </a:lnTo>
                  <a:close/>
                </a:path>
                <a:path w="638175" h="2143125">
                  <a:moveTo>
                    <a:pt x="638175" y="778916"/>
                  </a:moveTo>
                  <a:lnTo>
                    <a:pt x="319087" y="458216"/>
                  </a:lnTo>
                  <a:lnTo>
                    <a:pt x="0" y="778916"/>
                  </a:lnTo>
                  <a:lnTo>
                    <a:pt x="75260" y="854544"/>
                  </a:lnTo>
                  <a:lnTo>
                    <a:pt x="319087" y="609485"/>
                  </a:lnTo>
                  <a:lnTo>
                    <a:pt x="562927" y="854544"/>
                  </a:lnTo>
                  <a:lnTo>
                    <a:pt x="638175" y="778916"/>
                  </a:lnTo>
                  <a:close/>
                </a:path>
                <a:path w="638175" h="2143125">
                  <a:moveTo>
                    <a:pt x="638175" y="320700"/>
                  </a:moveTo>
                  <a:lnTo>
                    <a:pt x="319087" y="0"/>
                  </a:lnTo>
                  <a:lnTo>
                    <a:pt x="0" y="320700"/>
                  </a:lnTo>
                  <a:lnTo>
                    <a:pt x="75260" y="396328"/>
                  </a:lnTo>
                  <a:lnTo>
                    <a:pt x="319087" y="151269"/>
                  </a:lnTo>
                  <a:lnTo>
                    <a:pt x="562927" y="396328"/>
                  </a:lnTo>
                  <a:lnTo>
                    <a:pt x="638175" y="320700"/>
                  </a:lnTo>
                  <a:close/>
                </a:path>
              </a:pathLst>
            </a:custGeom>
            <a:solidFill>
              <a:schemeClr val="bg1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9" name="object 19"/>
            <p:cNvSpPr/>
            <p:nvPr/>
          </p:nvSpPr>
          <p:spPr>
            <a:xfrm>
              <a:off x="951687" y="1028712"/>
              <a:ext cx="466090" cy="304800"/>
            </a:xfrm>
            <a:custGeom>
              <a:avLst/>
              <a:gdLst/>
              <a:ahLst/>
              <a:cxnLst/>
              <a:rect l="l" t="t" r="r" b="b"/>
              <a:pathLst>
                <a:path w="466090" h="304800">
                  <a:moveTo>
                    <a:pt x="465823" y="254000"/>
                  </a:moveTo>
                  <a:lnTo>
                    <a:pt x="0" y="254000"/>
                  </a:lnTo>
                  <a:lnTo>
                    <a:pt x="0" y="304800"/>
                  </a:lnTo>
                  <a:lnTo>
                    <a:pt x="465823" y="304800"/>
                  </a:lnTo>
                  <a:lnTo>
                    <a:pt x="465823" y="254000"/>
                  </a:lnTo>
                  <a:close/>
                </a:path>
                <a:path w="466090" h="304800">
                  <a:moveTo>
                    <a:pt x="465823" y="127000"/>
                  </a:moveTo>
                  <a:lnTo>
                    <a:pt x="0" y="127000"/>
                  </a:lnTo>
                  <a:lnTo>
                    <a:pt x="0" y="177800"/>
                  </a:lnTo>
                  <a:lnTo>
                    <a:pt x="465823" y="177800"/>
                  </a:lnTo>
                  <a:lnTo>
                    <a:pt x="465823" y="127000"/>
                  </a:lnTo>
                  <a:close/>
                </a:path>
                <a:path w="466090" h="304800">
                  <a:moveTo>
                    <a:pt x="465823" y="0"/>
                  </a:moveTo>
                  <a:lnTo>
                    <a:pt x="0" y="0"/>
                  </a:lnTo>
                  <a:lnTo>
                    <a:pt x="0" y="50800"/>
                  </a:lnTo>
                  <a:lnTo>
                    <a:pt x="465823" y="50800"/>
                  </a:lnTo>
                  <a:lnTo>
                    <a:pt x="46582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17"/>
          <p:cNvSpPr txBox="1"/>
          <p:nvPr/>
        </p:nvSpPr>
        <p:spPr>
          <a:xfrm rot="5400000">
            <a:off x="2537575" y="-314474"/>
            <a:ext cx="923330" cy="5279120"/>
          </a:xfrm>
          <a:prstGeom prst="rect">
            <a:avLst/>
          </a:prstGeom>
        </p:spPr>
        <p:txBody>
          <a:bodyPr vert="vert270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PH" sz="6000" b="1" spc="-70" dirty="0">
                <a:solidFill>
                  <a:schemeClr val="accent4">
                    <a:lumMod val="50000"/>
                  </a:schemeClr>
                </a:solidFill>
                <a:latin typeface="Tahoma" panose="020B0604030504040204"/>
                <a:cs typeface="Tahoma" panose="020B0604030504040204"/>
              </a:rPr>
              <a:t>OBJECTIVES</a:t>
            </a:r>
            <a:endParaRPr sz="6000" dirty="0">
              <a:solidFill>
                <a:schemeClr val="accent4">
                  <a:lumMod val="50000"/>
                </a:schemeClr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28600" y="3196933"/>
            <a:ext cx="5029200" cy="727368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Humanitarian Data Exchange Data set about Philippines (2019)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64000" y="5581246"/>
            <a:ext cx="4993800" cy="99220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Centre for Research on the Epidemiology of Disasters' Data set about the American Typhoons (2000-2022)</a:t>
            </a:r>
            <a:endParaRPr lang="en-US" sz="1800" u="sng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51687" y="4156615"/>
            <a:ext cx="4270713" cy="312196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1</a:t>
            </a:r>
          </a:p>
        </p:txBody>
      </p:sp>
      <p:sp>
        <p:nvSpPr>
          <p:cNvPr id="3" name="Arrow: Chevron 2"/>
          <p:cNvSpPr/>
          <p:nvPr/>
        </p:nvSpPr>
        <p:spPr>
          <a:xfrm>
            <a:off x="712065" y="4226713"/>
            <a:ext cx="160088" cy="190810"/>
          </a:xfrm>
          <a:prstGeom prst="chevron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51687" y="4561572"/>
            <a:ext cx="4270713" cy="3121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2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61189" y="4960823"/>
            <a:ext cx="4270713" cy="3121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3</a:t>
            </a:r>
          </a:p>
        </p:txBody>
      </p:sp>
      <p:sp>
        <p:nvSpPr>
          <p:cNvPr id="30" name="Arrow: Chevron 29"/>
          <p:cNvSpPr/>
          <p:nvPr/>
        </p:nvSpPr>
        <p:spPr>
          <a:xfrm>
            <a:off x="712065" y="4622265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Arrow: Chevron 30"/>
          <p:cNvSpPr/>
          <p:nvPr/>
        </p:nvSpPr>
        <p:spPr>
          <a:xfrm>
            <a:off x="712065" y="5006448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123709" y="371228"/>
            <a:ext cx="5755023" cy="2415524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27" name="Rectangle 26"/>
          <p:cNvSpPr/>
          <p:nvPr/>
        </p:nvSpPr>
        <p:spPr>
          <a:xfrm>
            <a:off x="12029857" y="371228"/>
            <a:ext cx="5720705" cy="2415524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32BF55-0D76-C88B-C0A1-CB9A10A14C3C}"/>
              </a:ext>
            </a:extLst>
          </p:cNvPr>
          <p:cNvSpPr txBox="1"/>
          <p:nvPr/>
        </p:nvSpPr>
        <p:spPr>
          <a:xfrm>
            <a:off x="13910097" y="1057974"/>
            <a:ext cx="24952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7200" b="1" i="0" dirty="0">
                <a:solidFill>
                  <a:srgbClr val="202124"/>
                </a:solidFill>
                <a:effectLst/>
                <a:latin typeface="Century Gothic" panose="020B0502020202020204" pitchFamily="34" charset="0"/>
              </a:rPr>
              <a:t>136.0</a:t>
            </a:r>
            <a:endParaRPr lang="en-PH" sz="7200" b="1" dirty="0">
              <a:latin typeface="Century Gothic" panose="020B0502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C7ECC60-61A1-82FA-D9CD-3470D9789CFF}"/>
              </a:ext>
            </a:extLst>
          </p:cNvPr>
          <p:cNvSpPr txBox="1"/>
          <p:nvPr/>
        </p:nvSpPr>
        <p:spPr>
          <a:xfrm>
            <a:off x="14097000" y="2117544"/>
            <a:ext cx="3624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rgbClr val="202124"/>
                </a:solidFill>
                <a:effectLst/>
                <a:latin typeface="Century Gothic" panose="020B0502020202020204" pitchFamily="34" charset="0"/>
              </a:rPr>
              <a:t>Totally Damaged</a:t>
            </a:r>
            <a:r>
              <a:rPr lang="en-US" sz="2000" b="1" dirty="0">
                <a:solidFill>
                  <a:srgbClr val="202124"/>
                </a:solidFill>
                <a:latin typeface="Century Gothic" panose="020B0502020202020204" pitchFamily="34" charset="0"/>
              </a:rPr>
              <a:t> </a:t>
            </a:r>
            <a:r>
              <a:rPr lang="en-US" sz="2000" b="1" i="0" dirty="0">
                <a:solidFill>
                  <a:srgbClr val="202124"/>
                </a:solidFill>
                <a:effectLst/>
                <a:latin typeface="Century Gothic" panose="020B0502020202020204" pitchFamily="34" charset="0"/>
              </a:rPr>
              <a:t>Houses</a:t>
            </a:r>
            <a:endParaRPr lang="en-PH" sz="2000" b="1" dirty="0">
              <a:latin typeface="Century Gothic" panose="020B0502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144AB0E-A685-30A7-E417-01241792E812}"/>
              </a:ext>
            </a:extLst>
          </p:cNvPr>
          <p:cNvSpPr txBox="1"/>
          <p:nvPr/>
        </p:nvSpPr>
        <p:spPr>
          <a:xfrm>
            <a:off x="14158177" y="476190"/>
            <a:ext cx="35871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>
                <a:solidFill>
                  <a:srgbClr val="202124"/>
                </a:solidFill>
                <a:latin typeface="Century Gothic" panose="020B0502020202020204" pitchFamily="34" charset="0"/>
              </a:rPr>
              <a:t>SIPOCOT, CAMARINES SUR</a:t>
            </a:r>
            <a:endParaRPr lang="en-PH" sz="2000" b="1" dirty="0">
              <a:latin typeface="Century Gothic" panose="020B0502020202020204" pitchFamily="34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AD15C8E0-F843-88DB-FBBA-AC7BD9BD65F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876300"/>
            <a:ext cx="1544186" cy="1544186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2023C745-0CC6-F938-7BB2-2D6474F41D80}"/>
              </a:ext>
            </a:extLst>
          </p:cNvPr>
          <p:cNvSpPr txBox="1"/>
          <p:nvPr/>
        </p:nvSpPr>
        <p:spPr>
          <a:xfrm>
            <a:off x="8773443" y="1158396"/>
            <a:ext cx="33079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u="sng" dirty="0">
                <a:solidFill>
                  <a:srgbClr val="202124"/>
                </a:solidFill>
                <a:effectLst/>
                <a:latin typeface="Century Gothic" panose="020B0502020202020204" pitchFamily="34" charset="0"/>
              </a:rPr>
              <a:t>TYPHOON TISOY  </a:t>
            </a:r>
            <a:r>
              <a:rPr lang="en-US" sz="2000" b="1" i="0" dirty="0">
                <a:solidFill>
                  <a:srgbClr val="202124"/>
                </a:solidFill>
                <a:effectLst/>
                <a:latin typeface="Century Gothic" panose="020B0502020202020204" pitchFamily="34" charset="0"/>
              </a:rPr>
              <a:t>TYPHOON URSULA</a:t>
            </a:r>
          </a:p>
          <a:p>
            <a:r>
              <a:rPr lang="en-US" sz="2000" b="1" i="0" dirty="0">
                <a:solidFill>
                  <a:srgbClr val="202124"/>
                </a:solidFill>
                <a:effectLst/>
                <a:latin typeface="Century Gothic" panose="020B0502020202020204" pitchFamily="34" charset="0"/>
              </a:rPr>
              <a:t>TYPHOON QUIEL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BB1EB091-9EE0-E6CD-53C6-C09798E758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51380" y="2955898"/>
            <a:ext cx="11599182" cy="714060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629898-8B59-9B42-6F28-862021C97FF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3641" y="840535"/>
            <a:ext cx="1651383" cy="165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094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5638800" cy="10287000"/>
          </a:xfrm>
          <a:custGeom>
            <a:avLst/>
            <a:gdLst/>
            <a:ahLst/>
            <a:cxnLst/>
            <a:rect l="l" t="t" r="r" b="b"/>
            <a:pathLst>
              <a:path w="4810125" h="10287000">
                <a:moveTo>
                  <a:pt x="481012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4810124" y="0"/>
                </a:lnTo>
                <a:lnTo>
                  <a:pt x="4810124" y="1028699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17" name="object 17"/>
          <p:cNvGrpSpPr/>
          <p:nvPr/>
        </p:nvGrpSpPr>
        <p:grpSpPr>
          <a:xfrm>
            <a:off x="951690" y="1028700"/>
            <a:ext cx="4175760" cy="9258300"/>
            <a:chOff x="951690" y="1028700"/>
            <a:chExt cx="4175760" cy="9258300"/>
          </a:xfrm>
        </p:grpSpPr>
        <p:sp>
          <p:nvSpPr>
            <p:cNvPr id="18" name="object 18"/>
            <p:cNvSpPr/>
            <p:nvPr/>
          </p:nvSpPr>
          <p:spPr>
            <a:xfrm>
              <a:off x="4489132" y="8144128"/>
              <a:ext cx="638175" cy="2143125"/>
            </a:xfrm>
            <a:custGeom>
              <a:avLst/>
              <a:gdLst/>
              <a:ahLst/>
              <a:cxnLst/>
              <a:rect l="l" t="t" r="r" b="b"/>
              <a:pathLst>
                <a:path w="638175" h="2143125">
                  <a:moveTo>
                    <a:pt x="627545" y="2142871"/>
                  </a:moveTo>
                  <a:lnTo>
                    <a:pt x="469595" y="1984133"/>
                  </a:lnTo>
                  <a:lnTo>
                    <a:pt x="319087" y="1832864"/>
                  </a:lnTo>
                  <a:lnTo>
                    <a:pt x="10642" y="2142871"/>
                  </a:lnTo>
                  <a:lnTo>
                    <a:pt x="161137" y="2142871"/>
                  </a:lnTo>
                  <a:lnTo>
                    <a:pt x="319087" y="1984133"/>
                  </a:lnTo>
                  <a:lnTo>
                    <a:pt x="477037" y="2142871"/>
                  </a:lnTo>
                  <a:lnTo>
                    <a:pt x="627545" y="2142871"/>
                  </a:lnTo>
                  <a:close/>
                </a:path>
                <a:path w="638175" h="2143125">
                  <a:moveTo>
                    <a:pt x="638175" y="1695348"/>
                  </a:moveTo>
                  <a:lnTo>
                    <a:pt x="319087" y="1374648"/>
                  </a:lnTo>
                  <a:lnTo>
                    <a:pt x="0" y="1695348"/>
                  </a:lnTo>
                  <a:lnTo>
                    <a:pt x="75260" y="1770976"/>
                  </a:lnTo>
                  <a:lnTo>
                    <a:pt x="319087" y="1525917"/>
                  </a:lnTo>
                  <a:lnTo>
                    <a:pt x="562927" y="1770976"/>
                  </a:lnTo>
                  <a:lnTo>
                    <a:pt x="638175" y="1695348"/>
                  </a:lnTo>
                  <a:close/>
                </a:path>
                <a:path w="638175" h="2143125">
                  <a:moveTo>
                    <a:pt x="638175" y="1237132"/>
                  </a:moveTo>
                  <a:lnTo>
                    <a:pt x="319087" y="916432"/>
                  </a:lnTo>
                  <a:lnTo>
                    <a:pt x="0" y="1237132"/>
                  </a:lnTo>
                  <a:lnTo>
                    <a:pt x="75260" y="1312760"/>
                  </a:lnTo>
                  <a:lnTo>
                    <a:pt x="319087" y="1067689"/>
                  </a:lnTo>
                  <a:lnTo>
                    <a:pt x="562927" y="1312760"/>
                  </a:lnTo>
                  <a:lnTo>
                    <a:pt x="638175" y="1237132"/>
                  </a:lnTo>
                  <a:close/>
                </a:path>
                <a:path w="638175" h="2143125">
                  <a:moveTo>
                    <a:pt x="638175" y="778916"/>
                  </a:moveTo>
                  <a:lnTo>
                    <a:pt x="319087" y="458216"/>
                  </a:lnTo>
                  <a:lnTo>
                    <a:pt x="0" y="778916"/>
                  </a:lnTo>
                  <a:lnTo>
                    <a:pt x="75260" y="854544"/>
                  </a:lnTo>
                  <a:lnTo>
                    <a:pt x="319087" y="609485"/>
                  </a:lnTo>
                  <a:lnTo>
                    <a:pt x="562927" y="854544"/>
                  </a:lnTo>
                  <a:lnTo>
                    <a:pt x="638175" y="778916"/>
                  </a:lnTo>
                  <a:close/>
                </a:path>
                <a:path w="638175" h="2143125">
                  <a:moveTo>
                    <a:pt x="638175" y="320700"/>
                  </a:moveTo>
                  <a:lnTo>
                    <a:pt x="319087" y="0"/>
                  </a:lnTo>
                  <a:lnTo>
                    <a:pt x="0" y="320700"/>
                  </a:lnTo>
                  <a:lnTo>
                    <a:pt x="75260" y="396328"/>
                  </a:lnTo>
                  <a:lnTo>
                    <a:pt x="319087" y="151269"/>
                  </a:lnTo>
                  <a:lnTo>
                    <a:pt x="562927" y="396328"/>
                  </a:lnTo>
                  <a:lnTo>
                    <a:pt x="638175" y="320700"/>
                  </a:lnTo>
                  <a:close/>
                </a:path>
              </a:pathLst>
            </a:custGeom>
            <a:solidFill>
              <a:schemeClr val="bg1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9" name="object 19"/>
            <p:cNvSpPr/>
            <p:nvPr/>
          </p:nvSpPr>
          <p:spPr>
            <a:xfrm>
              <a:off x="951687" y="1028712"/>
              <a:ext cx="466090" cy="304800"/>
            </a:xfrm>
            <a:custGeom>
              <a:avLst/>
              <a:gdLst/>
              <a:ahLst/>
              <a:cxnLst/>
              <a:rect l="l" t="t" r="r" b="b"/>
              <a:pathLst>
                <a:path w="466090" h="304800">
                  <a:moveTo>
                    <a:pt x="465823" y="254000"/>
                  </a:moveTo>
                  <a:lnTo>
                    <a:pt x="0" y="254000"/>
                  </a:lnTo>
                  <a:lnTo>
                    <a:pt x="0" y="304800"/>
                  </a:lnTo>
                  <a:lnTo>
                    <a:pt x="465823" y="304800"/>
                  </a:lnTo>
                  <a:lnTo>
                    <a:pt x="465823" y="254000"/>
                  </a:lnTo>
                  <a:close/>
                </a:path>
                <a:path w="466090" h="304800">
                  <a:moveTo>
                    <a:pt x="465823" y="127000"/>
                  </a:moveTo>
                  <a:lnTo>
                    <a:pt x="0" y="127000"/>
                  </a:lnTo>
                  <a:lnTo>
                    <a:pt x="0" y="177800"/>
                  </a:lnTo>
                  <a:lnTo>
                    <a:pt x="465823" y="177800"/>
                  </a:lnTo>
                  <a:lnTo>
                    <a:pt x="465823" y="127000"/>
                  </a:lnTo>
                  <a:close/>
                </a:path>
                <a:path w="466090" h="304800">
                  <a:moveTo>
                    <a:pt x="465823" y="0"/>
                  </a:moveTo>
                  <a:lnTo>
                    <a:pt x="0" y="0"/>
                  </a:lnTo>
                  <a:lnTo>
                    <a:pt x="0" y="50800"/>
                  </a:lnTo>
                  <a:lnTo>
                    <a:pt x="465823" y="50800"/>
                  </a:lnTo>
                  <a:lnTo>
                    <a:pt x="46582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17"/>
          <p:cNvSpPr txBox="1"/>
          <p:nvPr/>
        </p:nvSpPr>
        <p:spPr>
          <a:xfrm rot="5400000">
            <a:off x="2537575" y="-314474"/>
            <a:ext cx="923330" cy="5279120"/>
          </a:xfrm>
          <a:prstGeom prst="rect">
            <a:avLst/>
          </a:prstGeom>
        </p:spPr>
        <p:txBody>
          <a:bodyPr vert="vert270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PH" sz="6000" b="1" spc="-70" dirty="0">
                <a:solidFill>
                  <a:schemeClr val="accent4">
                    <a:lumMod val="50000"/>
                  </a:schemeClr>
                </a:solidFill>
                <a:latin typeface="Tahoma" panose="020B0604030504040204"/>
                <a:cs typeface="Tahoma" panose="020B0604030504040204"/>
              </a:rPr>
              <a:t>OBJECTIVES</a:t>
            </a:r>
            <a:endParaRPr sz="6000" dirty="0">
              <a:solidFill>
                <a:schemeClr val="accent4">
                  <a:lumMod val="50000"/>
                </a:schemeClr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28600" y="3196933"/>
            <a:ext cx="5029200" cy="727368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Humanitarian Data Exchange Data set about Philippines (2019)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64000" y="5581246"/>
            <a:ext cx="4993800" cy="99220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Centre for Research on the Epidemiology of Disasters' Data set about the American Typhoons (2000-2022)</a:t>
            </a:r>
            <a:endParaRPr lang="en-US" sz="1800" u="sng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51687" y="4156615"/>
            <a:ext cx="4270713" cy="312196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1</a:t>
            </a:r>
          </a:p>
        </p:txBody>
      </p:sp>
      <p:sp>
        <p:nvSpPr>
          <p:cNvPr id="3" name="Arrow: Chevron 2"/>
          <p:cNvSpPr/>
          <p:nvPr/>
        </p:nvSpPr>
        <p:spPr>
          <a:xfrm>
            <a:off x="712065" y="4226713"/>
            <a:ext cx="160088" cy="190810"/>
          </a:xfrm>
          <a:prstGeom prst="chevron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51687" y="4561572"/>
            <a:ext cx="4270713" cy="3121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2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61189" y="4960823"/>
            <a:ext cx="4270713" cy="3121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3</a:t>
            </a:r>
          </a:p>
        </p:txBody>
      </p:sp>
      <p:sp>
        <p:nvSpPr>
          <p:cNvPr id="30" name="Arrow: Chevron 29"/>
          <p:cNvSpPr/>
          <p:nvPr/>
        </p:nvSpPr>
        <p:spPr>
          <a:xfrm>
            <a:off x="712065" y="4622265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Arrow: Chevron 30"/>
          <p:cNvSpPr/>
          <p:nvPr/>
        </p:nvSpPr>
        <p:spPr>
          <a:xfrm>
            <a:off x="712065" y="5006448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123710" y="7757176"/>
            <a:ext cx="5652972" cy="2415524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27" name="Rectangle 26"/>
          <p:cNvSpPr/>
          <p:nvPr/>
        </p:nvSpPr>
        <p:spPr>
          <a:xfrm>
            <a:off x="12097590" y="7757176"/>
            <a:ext cx="5652972" cy="2415524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32BF55-0D76-C88B-C0A1-CB9A10A14C3C}"/>
              </a:ext>
            </a:extLst>
          </p:cNvPr>
          <p:cNvSpPr txBox="1"/>
          <p:nvPr/>
        </p:nvSpPr>
        <p:spPr>
          <a:xfrm>
            <a:off x="6839661" y="8374601"/>
            <a:ext cx="36244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7200" b="1" i="0" dirty="0">
                <a:solidFill>
                  <a:srgbClr val="202124"/>
                </a:solidFill>
                <a:effectLst/>
                <a:latin typeface="Century Gothic" panose="020B0502020202020204" pitchFamily="34" charset="0"/>
              </a:rPr>
              <a:t>34932.0</a:t>
            </a:r>
            <a:endParaRPr lang="en-PH" sz="7200" b="1" dirty="0">
              <a:latin typeface="Century Gothic" panose="020B0502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C7ECC60-61A1-82FA-D9CD-3470D9789CFF}"/>
              </a:ext>
            </a:extLst>
          </p:cNvPr>
          <p:cNvSpPr txBox="1"/>
          <p:nvPr/>
        </p:nvSpPr>
        <p:spPr>
          <a:xfrm>
            <a:off x="7182873" y="9375212"/>
            <a:ext cx="3624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rgbClr val="202124"/>
                </a:solidFill>
                <a:effectLst/>
                <a:latin typeface="Century Gothic" panose="020B0502020202020204" pitchFamily="34" charset="0"/>
              </a:rPr>
              <a:t>Total Affected Persons</a:t>
            </a:r>
            <a:endParaRPr lang="en-PH" sz="2000" b="1" dirty="0">
              <a:latin typeface="Century Gothic" panose="020B0502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144AB0E-A685-30A7-E417-01241792E812}"/>
              </a:ext>
            </a:extLst>
          </p:cNvPr>
          <p:cNvSpPr txBox="1"/>
          <p:nvPr/>
        </p:nvSpPr>
        <p:spPr>
          <a:xfrm>
            <a:off x="14706600" y="8420100"/>
            <a:ext cx="289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i="0" dirty="0">
                <a:solidFill>
                  <a:srgbClr val="202124"/>
                </a:solidFill>
                <a:effectLst/>
                <a:latin typeface="Century Gothic" panose="020B0502020202020204" pitchFamily="34" charset="0"/>
              </a:rPr>
              <a:t>TYPHOON </a:t>
            </a:r>
            <a:r>
              <a:rPr lang="en-US" sz="2000" b="1" dirty="0">
                <a:solidFill>
                  <a:srgbClr val="202124"/>
                </a:solidFill>
                <a:latin typeface="Century Gothic" panose="020B0502020202020204" pitchFamily="34" charset="0"/>
              </a:rPr>
              <a:t>URSULA</a:t>
            </a:r>
            <a:endParaRPr lang="en-PH" sz="2000" b="1" dirty="0">
              <a:latin typeface="Century Gothic" panose="020B0502020202020204" pitchFamily="34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E524829-162C-CBD8-56DE-B9220ADF25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51380" y="419100"/>
            <a:ext cx="11599181" cy="716441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742957-620D-11D5-E096-2EE1206447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0401" y="8309329"/>
            <a:ext cx="1311217" cy="1311217"/>
          </a:xfrm>
          <a:prstGeom prst="rect">
            <a:avLst/>
          </a:prstGeom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8FB14BC1-5D33-9F2B-FC4A-40EB07727F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828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34932.0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E1499B24-0525-8104-F225-1806F6048D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828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34932.0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92F463-963D-A272-9419-9D404D955CF7}"/>
              </a:ext>
            </a:extLst>
          </p:cNvPr>
          <p:cNvSpPr txBox="1"/>
          <p:nvPr/>
        </p:nvSpPr>
        <p:spPr>
          <a:xfrm>
            <a:off x="13781313" y="8648700"/>
            <a:ext cx="46556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4400" b="1" i="0" dirty="0" err="1">
                <a:solidFill>
                  <a:srgbClr val="202124"/>
                </a:solidFill>
                <a:effectLst/>
                <a:latin typeface="Century Gothic" panose="020B0502020202020204" pitchFamily="34" charset="0"/>
              </a:rPr>
              <a:t>Barugo</a:t>
            </a:r>
            <a:r>
              <a:rPr lang="en-PH" sz="4400" b="1" dirty="0">
                <a:solidFill>
                  <a:srgbClr val="202124"/>
                </a:solidFill>
                <a:latin typeface="Century Gothic" panose="020B0502020202020204" pitchFamily="34" charset="0"/>
              </a:rPr>
              <a:t>, Leyte</a:t>
            </a:r>
            <a:endParaRPr lang="en-PH" sz="4400" b="1" dirty="0">
              <a:latin typeface="Century Gothic" panose="020B0502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1F6FACD-3E63-1F50-CE8D-B842760440D6}"/>
              </a:ext>
            </a:extLst>
          </p:cNvPr>
          <p:cNvSpPr txBox="1"/>
          <p:nvPr/>
        </p:nvSpPr>
        <p:spPr>
          <a:xfrm>
            <a:off x="13622572" y="9334500"/>
            <a:ext cx="4107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202124"/>
                </a:solidFill>
                <a:latin typeface="Century Gothic" panose="020B0502020202020204" pitchFamily="34" charset="0"/>
              </a:rPr>
              <a:t>Most affected Municipality </a:t>
            </a:r>
            <a:endParaRPr lang="en-PH" sz="2000" b="1" dirty="0">
              <a:latin typeface="Century Gothic" panose="020B0502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B97426-D1E5-2C8F-49DB-C4434320F99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6149" y="8471596"/>
            <a:ext cx="1148950" cy="114895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5F9C3854-6D43-E5D7-D426-38CD86FFEF5F}"/>
              </a:ext>
            </a:extLst>
          </p:cNvPr>
          <p:cNvSpPr txBox="1"/>
          <p:nvPr/>
        </p:nvSpPr>
        <p:spPr>
          <a:xfrm>
            <a:off x="6151380" y="7810500"/>
            <a:ext cx="18778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000" b="1" i="0" dirty="0" err="1">
                <a:solidFill>
                  <a:srgbClr val="202124"/>
                </a:solidFill>
                <a:effectLst/>
                <a:latin typeface="Century Gothic" panose="020B0502020202020204" pitchFamily="34" charset="0"/>
              </a:rPr>
              <a:t>Barugo</a:t>
            </a:r>
            <a:r>
              <a:rPr lang="en-PH" sz="2000" b="1" dirty="0">
                <a:solidFill>
                  <a:srgbClr val="202124"/>
                </a:solidFill>
                <a:latin typeface="Century Gothic" panose="020B0502020202020204" pitchFamily="34" charset="0"/>
              </a:rPr>
              <a:t>, Leyte</a:t>
            </a:r>
            <a:endParaRPr lang="en-PH" sz="20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5608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2096848" y="8343900"/>
            <a:ext cx="5671748" cy="1752600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4" name="Rectangle 3"/>
          <p:cNvSpPr/>
          <p:nvPr/>
        </p:nvSpPr>
        <p:spPr>
          <a:xfrm>
            <a:off x="6096000" y="8343900"/>
            <a:ext cx="5671748" cy="1752600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2" name="object 2"/>
          <p:cNvSpPr/>
          <p:nvPr/>
        </p:nvSpPr>
        <p:spPr>
          <a:xfrm>
            <a:off x="0" y="0"/>
            <a:ext cx="5638800" cy="10287000"/>
          </a:xfrm>
          <a:custGeom>
            <a:avLst/>
            <a:gdLst/>
            <a:ahLst/>
            <a:cxnLst/>
            <a:rect l="l" t="t" r="r" b="b"/>
            <a:pathLst>
              <a:path w="4810125" h="10287000">
                <a:moveTo>
                  <a:pt x="481012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4810124" y="0"/>
                </a:lnTo>
                <a:lnTo>
                  <a:pt x="4810124" y="10286999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17" name="object 17"/>
          <p:cNvGrpSpPr/>
          <p:nvPr/>
        </p:nvGrpSpPr>
        <p:grpSpPr>
          <a:xfrm>
            <a:off x="951690" y="1028700"/>
            <a:ext cx="4175760" cy="9258300"/>
            <a:chOff x="951690" y="1028700"/>
            <a:chExt cx="4175760" cy="9258300"/>
          </a:xfrm>
        </p:grpSpPr>
        <p:sp>
          <p:nvSpPr>
            <p:cNvPr id="18" name="object 18"/>
            <p:cNvSpPr/>
            <p:nvPr/>
          </p:nvSpPr>
          <p:spPr>
            <a:xfrm>
              <a:off x="4489132" y="8144128"/>
              <a:ext cx="638175" cy="2143125"/>
            </a:xfrm>
            <a:custGeom>
              <a:avLst/>
              <a:gdLst/>
              <a:ahLst/>
              <a:cxnLst/>
              <a:rect l="l" t="t" r="r" b="b"/>
              <a:pathLst>
                <a:path w="638175" h="2143125">
                  <a:moveTo>
                    <a:pt x="627545" y="2142871"/>
                  </a:moveTo>
                  <a:lnTo>
                    <a:pt x="469595" y="1984133"/>
                  </a:lnTo>
                  <a:lnTo>
                    <a:pt x="319087" y="1832864"/>
                  </a:lnTo>
                  <a:lnTo>
                    <a:pt x="10642" y="2142871"/>
                  </a:lnTo>
                  <a:lnTo>
                    <a:pt x="161137" y="2142871"/>
                  </a:lnTo>
                  <a:lnTo>
                    <a:pt x="319087" y="1984133"/>
                  </a:lnTo>
                  <a:lnTo>
                    <a:pt x="477037" y="2142871"/>
                  </a:lnTo>
                  <a:lnTo>
                    <a:pt x="627545" y="2142871"/>
                  </a:lnTo>
                  <a:close/>
                </a:path>
                <a:path w="638175" h="2143125">
                  <a:moveTo>
                    <a:pt x="638175" y="1695348"/>
                  </a:moveTo>
                  <a:lnTo>
                    <a:pt x="319087" y="1374648"/>
                  </a:lnTo>
                  <a:lnTo>
                    <a:pt x="0" y="1695348"/>
                  </a:lnTo>
                  <a:lnTo>
                    <a:pt x="75260" y="1770976"/>
                  </a:lnTo>
                  <a:lnTo>
                    <a:pt x="319087" y="1525917"/>
                  </a:lnTo>
                  <a:lnTo>
                    <a:pt x="562927" y="1770976"/>
                  </a:lnTo>
                  <a:lnTo>
                    <a:pt x="638175" y="1695348"/>
                  </a:lnTo>
                  <a:close/>
                </a:path>
                <a:path w="638175" h="2143125">
                  <a:moveTo>
                    <a:pt x="638175" y="1237132"/>
                  </a:moveTo>
                  <a:lnTo>
                    <a:pt x="319087" y="916432"/>
                  </a:lnTo>
                  <a:lnTo>
                    <a:pt x="0" y="1237132"/>
                  </a:lnTo>
                  <a:lnTo>
                    <a:pt x="75260" y="1312760"/>
                  </a:lnTo>
                  <a:lnTo>
                    <a:pt x="319087" y="1067689"/>
                  </a:lnTo>
                  <a:lnTo>
                    <a:pt x="562927" y="1312760"/>
                  </a:lnTo>
                  <a:lnTo>
                    <a:pt x="638175" y="1237132"/>
                  </a:lnTo>
                  <a:close/>
                </a:path>
                <a:path w="638175" h="2143125">
                  <a:moveTo>
                    <a:pt x="638175" y="778916"/>
                  </a:moveTo>
                  <a:lnTo>
                    <a:pt x="319087" y="458216"/>
                  </a:lnTo>
                  <a:lnTo>
                    <a:pt x="0" y="778916"/>
                  </a:lnTo>
                  <a:lnTo>
                    <a:pt x="75260" y="854544"/>
                  </a:lnTo>
                  <a:lnTo>
                    <a:pt x="319087" y="609485"/>
                  </a:lnTo>
                  <a:lnTo>
                    <a:pt x="562927" y="854544"/>
                  </a:lnTo>
                  <a:lnTo>
                    <a:pt x="638175" y="778916"/>
                  </a:lnTo>
                  <a:close/>
                </a:path>
                <a:path w="638175" h="2143125">
                  <a:moveTo>
                    <a:pt x="638175" y="320700"/>
                  </a:moveTo>
                  <a:lnTo>
                    <a:pt x="319087" y="0"/>
                  </a:lnTo>
                  <a:lnTo>
                    <a:pt x="0" y="320700"/>
                  </a:lnTo>
                  <a:lnTo>
                    <a:pt x="75260" y="396328"/>
                  </a:lnTo>
                  <a:lnTo>
                    <a:pt x="319087" y="151269"/>
                  </a:lnTo>
                  <a:lnTo>
                    <a:pt x="562927" y="396328"/>
                  </a:lnTo>
                  <a:lnTo>
                    <a:pt x="638175" y="320700"/>
                  </a:lnTo>
                  <a:close/>
                </a:path>
              </a:pathLst>
            </a:custGeom>
            <a:solidFill>
              <a:schemeClr val="bg1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9" name="object 19"/>
            <p:cNvSpPr/>
            <p:nvPr/>
          </p:nvSpPr>
          <p:spPr>
            <a:xfrm>
              <a:off x="951687" y="1028712"/>
              <a:ext cx="466090" cy="304800"/>
            </a:xfrm>
            <a:custGeom>
              <a:avLst/>
              <a:gdLst/>
              <a:ahLst/>
              <a:cxnLst/>
              <a:rect l="l" t="t" r="r" b="b"/>
              <a:pathLst>
                <a:path w="466090" h="304800">
                  <a:moveTo>
                    <a:pt x="465823" y="254000"/>
                  </a:moveTo>
                  <a:lnTo>
                    <a:pt x="0" y="254000"/>
                  </a:lnTo>
                  <a:lnTo>
                    <a:pt x="0" y="304800"/>
                  </a:lnTo>
                  <a:lnTo>
                    <a:pt x="465823" y="304800"/>
                  </a:lnTo>
                  <a:lnTo>
                    <a:pt x="465823" y="254000"/>
                  </a:lnTo>
                  <a:close/>
                </a:path>
                <a:path w="466090" h="304800">
                  <a:moveTo>
                    <a:pt x="465823" y="127000"/>
                  </a:moveTo>
                  <a:lnTo>
                    <a:pt x="0" y="127000"/>
                  </a:lnTo>
                  <a:lnTo>
                    <a:pt x="0" y="177800"/>
                  </a:lnTo>
                  <a:lnTo>
                    <a:pt x="465823" y="177800"/>
                  </a:lnTo>
                  <a:lnTo>
                    <a:pt x="465823" y="127000"/>
                  </a:lnTo>
                  <a:close/>
                </a:path>
                <a:path w="466090" h="304800">
                  <a:moveTo>
                    <a:pt x="465823" y="0"/>
                  </a:moveTo>
                  <a:lnTo>
                    <a:pt x="0" y="0"/>
                  </a:lnTo>
                  <a:lnTo>
                    <a:pt x="0" y="50800"/>
                  </a:lnTo>
                  <a:lnTo>
                    <a:pt x="465823" y="50800"/>
                  </a:lnTo>
                  <a:lnTo>
                    <a:pt x="46582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17"/>
          <p:cNvSpPr txBox="1"/>
          <p:nvPr/>
        </p:nvSpPr>
        <p:spPr>
          <a:xfrm rot="5400000">
            <a:off x="2537575" y="-314474"/>
            <a:ext cx="923330" cy="5279120"/>
          </a:xfrm>
          <a:prstGeom prst="rect">
            <a:avLst/>
          </a:prstGeom>
        </p:spPr>
        <p:txBody>
          <a:bodyPr vert="vert270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PH" sz="6000" b="1" spc="-70" dirty="0">
                <a:solidFill>
                  <a:schemeClr val="accent4">
                    <a:lumMod val="50000"/>
                  </a:schemeClr>
                </a:solidFill>
                <a:latin typeface="Tahoma" panose="020B0604030504040204"/>
                <a:cs typeface="Tahoma" panose="020B0604030504040204"/>
              </a:rPr>
              <a:t>OBJECTIVES</a:t>
            </a:r>
            <a:endParaRPr sz="6000" dirty="0">
              <a:solidFill>
                <a:schemeClr val="accent4">
                  <a:lumMod val="50000"/>
                </a:schemeClr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28600" y="3196933"/>
            <a:ext cx="5029200" cy="727368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Humanitarian Data Exchange Data set about Philippines (2019)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64000" y="5581246"/>
            <a:ext cx="4993800" cy="99220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Centre for Research on the Epidemiology of Disasters' Data set about the American Typhoons (2000-2022)</a:t>
            </a:r>
            <a:endParaRPr lang="en-US" sz="1800" u="sng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51687" y="4156615"/>
            <a:ext cx="4270713" cy="31219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1</a:t>
            </a:r>
          </a:p>
        </p:txBody>
      </p:sp>
      <p:sp>
        <p:nvSpPr>
          <p:cNvPr id="3" name="Arrow: Chevron 2"/>
          <p:cNvSpPr/>
          <p:nvPr/>
        </p:nvSpPr>
        <p:spPr>
          <a:xfrm>
            <a:off x="712065" y="4226713"/>
            <a:ext cx="160088" cy="190810"/>
          </a:xfrm>
          <a:prstGeom prst="chevron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51687" y="4561572"/>
            <a:ext cx="4270713" cy="312196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2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61189" y="4960823"/>
            <a:ext cx="4270713" cy="3121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Objective 3</a:t>
            </a:r>
          </a:p>
        </p:txBody>
      </p:sp>
      <p:sp>
        <p:nvSpPr>
          <p:cNvPr id="30" name="Arrow: Chevron 29"/>
          <p:cNvSpPr/>
          <p:nvPr/>
        </p:nvSpPr>
        <p:spPr>
          <a:xfrm>
            <a:off x="712065" y="4622265"/>
            <a:ext cx="160088" cy="190810"/>
          </a:xfrm>
          <a:prstGeom prst="chevron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Arrow: Chevron 30"/>
          <p:cNvSpPr/>
          <p:nvPr/>
        </p:nvSpPr>
        <p:spPr>
          <a:xfrm>
            <a:off x="712065" y="5006448"/>
            <a:ext cx="160088" cy="190810"/>
          </a:xfrm>
          <a:prstGeom prst="chevr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7BF7A17-FD23-38D3-68C6-9AA878036510}"/>
              </a:ext>
            </a:extLst>
          </p:cNvPr>
          <p:cNvSpPr txBox="1"/>
          <p:nvPr/>
        </p:nvSpPr>
        <p:spPr>
          <a:xfrm>
            <a:off x="6172200" y="8431768"/>
            <a:ext cx="1129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LEYTE</a:t>
            </a:r>
            <a:endParaRPr lang="en-PH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433253D-0A9D-CD0F-A819-6B34060EB65D}"/>
              </a:ext>
            </a:extLst>
          </p:cNvPr>
          <p:cNvSpPr txBox="1"/>
          <p:nvPr/>
        </p:nvSpPr>
        <p:spPr>
          <a:xfrm>
            <a:off x="6934200" y="8865632"/>
            <a:ext cx="38795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4800" b="1" i="0" dirty="0">
                <a:solidFill>
                  <a:srgbClr val="202124"/>
                </a:solidFill>
                <a:effectLst/>
                <a:latin typeface="Century Gothic" panose="020B0502020202020204" pitchFamily="34" charset="0"/>
              </a:rPr>
              <a:t>772162.0</a:t>
            </a:r>
            <a:endParaRPr lang="en-PH" sz="4800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B9DDA5-A36B-2A50-11D1-9E39B85F54A2}"/>
              </a:ext>
            </a:extLst>
          </p:cNvPr>
          <p:cNvSpPr txBox="1"/>
          <p:nvPr/>
        </p:nvSpPr>
        <p:spPr>
          <a:xfrm>
            <a:off x="6781800" y="9521328"/>
            <a:ext cx="288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AFFECTED INDIVIDUALS</a:t>
            </a:r>
            <a:endParaRPr lang="en-PH" sz="1500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B1976F6A-5BEA-7912-2852-8153E1C7EDF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0799" y="8634683"/>
            <a:ext cx="1129937" cy="112993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0D376061-4026-AF73-E5EE-CE5A1ED92DA3}"/>
              </a:ext>
            </a:extLst>
          </p:cNvPr>
          <p:cNvSpPr txBox="1"/>
          <p:nvPr/>
        </p:nvSpPr>
        <p:spPr>
          <a:xfrm>
            <a:off x="12192000" y="8420100"/>
            <a:ext cx="2024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WESTERN SAMAR</a:t>
            </a:r>
            <a:endParaRPr lang="en-PH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BF7799-AEF9-CAC6-63DA-34FCCB9B0C16}"/>
              </a:ext>
            </a:extLst>
          </p:cNvPr>
          <p:cNvSpPr txBox="1"/>
          <p:nvPr/>
        </p:nvSpPr>
        <p:spPr>
          <a:xfrm>
            <a:off x="13079217" y="8877300"/>
            <a:ext cx="33037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4800" b="1" i="0" dirty="0">
                <a:solidFill>
                  <a:srgbClr val="202124"/>
                </a:solidFill>
                <a:effectLst/>
                <a:latin typeface="Century Gothic" panose="020B0502020202020204" pitchFamily="34" charset="0"/>
              </a:rPr>
              <a:t>483308.0</a:t>
            </a:r>
            <a:endParaRPr lang="en-PH" sz="4800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4E26ED4-C216-D436-B799-FA283B0ACAC3}"/>
              </a:ext>
            </a:extLst>
          </p:cNvPr>
          <p:cNvSpPr txBox="1"/>
          <p:nvPr/>
        </p:nvSpPr>
        <p:spPr>
          <a:xfrm>
            <a:off x="13030200" y="9535046"/>
            <a:ext cx="28844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AFFECTED INDIVIDUALS</a:t>
            </a:r>
            <a:endParaRPr lang="en-PH" sz="1500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047F70C1-BEB5-8A91-FC0E-3A1DB52B761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8200" y="8543637"/>
            <a:ext cx="1344105" cy="13441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FD899B46-8623-9D49-4E21-1BE96472BE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394100"/>
            <a:ext cx="11679971" cy="774104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11B1D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1024</Words>
  <Application>Microsoft Office PowerPoint</Application>
  <PresentationFormat>Custom</PresentationFormat>
  <Paragraphs>225</Paragraphs>
  <Slides>25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Arial</vt:lpstr>
      <vt:lpstr>Arial Unicode MS</vt:lpstr>
      <vt:lpstr>Calibri</vt:lpstr>
      <vt:lpstr>Cambria</vt:lpstr>
      <vt:lpstr>Century Gothic</vt:lpstr>
      <vt:lpstr>Tahoma</vt:lpstr>
      <vt:lpstr>Times New Roman</vt:lpstr>
      <vt:lpstr>Verdana</vt:lpstr>
      <vt:lpstr>Office Theme</vt:lpstr>
      <vt:lpstr>EDA to Typhoon Mitigation and Response Framework (TMRF)</vt:lpstr>
      <vt:lpstr>Goal 11: Sustainable Cities and Communities</vt:lpstr>
      <vt:lpstr>PowerPoint Presentation</vt:lpstr>
      <vt:lpstr>EDA TO TMRF INTRODUCTION</vt:lpstr>
      <vt:lpstr>PROBLEM STATEMENT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Source of Datasets</vt:lpstr>
      <vt:lpstr>PowerPoint Presentation</vt:lpstr>
      <vt:lpstr>MEET THE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Black and Red Modern Networking Marketing Presentation</dc:title>
  <dc:creator>John Arthur Palis</dc:creator>
  <cp:keywords>DAE_-8xeJ-E,BAE8mvrh0uk</cp:keywords>
  <cp:lastModifiedBy>G</cp:lastModifiedBy>
  <cp:revision>65</cp:revision>
  <dcterms:created xsi:type="dcterms:W3CDTF">2022-05-07T03:37:00Z</dcterms:created>
  <dcterms:modified xsi:type="dcterms:W3CDTF">2022-06-09T05:42:23Z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2022-05-07T08:00:00Z</vt:filetime>
  </property>
  <property fmtid="{D5CDD505-2E9C-101B-9397-08002B2CF9AE}" pid="3" name="Creator">
    <vt:lpwstr>Canva</vt:lpwstr>
  </property>
  <property fmtid="{D5CDD505-2E9C-101B-9397-08002B2CF9AE}" pid="4" name="LastSaved">
    <vt:filetime>2022-05-07T08:00:00Z</vt:filetime>
  </property>
  <property fmtid="{D5CDD505-2E9C-101B-9397-08002B2CF9AE}" pid="5" name="ICV">
    <vt:lpwstr>11A75B741B864109BDB026CC6B461955</vt:lpwstr>
  </property>
  <property fmtid="{D5CDD505-2E9C-101B-9397-08002B2CF9AE}" pid="6" name="KSOProductBuildVer">
    <vt:lpwstr>1033-11.2.0.11156</vt:lpwstr>
  </property>
</Properties>
</file>